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72" r:id="rId4"/>
    <p:sldId id="276" r:id="rId5"/>
    <p:sldId id="277" r:id="rId6"/>
    <p:sldId id="278" r:id="rId7"/>
    <p:sldId id="275" r:id="rId8"/>
    <p:sldId id="273" r:id="rId9"/>
    <p:sldId id="279" r:id="rId10"/>
    <p:sldId id="257" r:id="rId11"/>
    <p:sldId id="266" r:id="rId12"/>
    <p:sldId id="260" r:id="rId13"/>
    <p:sldId id="258" r:id="rId14"/>
    <p:sldId id="261" r:id="rId15"/>
    <p:sldId id="259" r:id="rId16"/>
    <p:sldId id="263" r:id="rId17"/>
    <p:sldId id="264" r:id="rId18"/>
    <p:sldId id="262" r:id="rId19"/>
    <p:sldId id="267" r:id="rId20"/>
    <p:sldId id="268" r:id="rId21"/>
    <p:sldId id="269" r:id="rId22"/>
    <p:sldId id="270" r:id="rId23"/>
    <p:sldId id="271"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71" d="100"/>
          <a:sy n="71" d="100"/>
        </p:scale>
        <p:origin x="7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990CF58-240F-4CA4-93C2-EC505A49434B}" type="datetimeFigureOut">
              <a:rPr lang="fr-FR" smtClean="0"/>
              <a:t>07/06/2020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39426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90CF58-240F-4CA4-93C2-EC505A49434B}" type="datetimeFigureOut">
              <a:rPr lang="fr-FR" smtClean="0"/>
              <a:t>07/06/2020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83226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90CF58-240F-4CA4-93C2-EC505A49434B}" type="datetimeFigureOut">
              <a:rPr lang="fr-FR" smtClean="0"/>
              <a:t>07/06/2020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32202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90CF58-240F-4CA4-93C2-EC505A49434B}" type="datetimeFigureOut">
              <a:rPr lang="fr-FR" smtClean="0"/>
              <a:t>07/06/2020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62075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990CF58-240F-4CA4-93C2-EC505A49434B}" type="datetimeFigureOut">
              <a:rPr lang="fr-FR" smtClean="0"/>
              <a:t>07/06/2020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53789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990CF58-240F-4CA4-93C2-EC505A49434B}" type="datetimeFigureOut">
              <a:rPr lang="fr-FR" smtClean="0"/>
              <a:t>07/06/2020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88298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990CF58-240F-4CA4-93C2-EC505A49434B}" type="datetimeFigureOut">
              <a:rPr lang="fr-FR" smtClean="0"/>
              <a:t>07/06/2020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274148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990CF58-240F-4CA4-93C2-EC505A49434B}" type="datetimeFigureOut">
              <a:rPr lang="fr-FR" smtClean="0"/>
              <a:t>07/06/2020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3196112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90CF58-240F-4CA4-93C2-EC505A49434B}" type="datetimeFigureOut">
              <a:rPr lang="fr-FR" smtClean="0"/>
              <a:t>07/06/2020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350872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990CF58-240F-4CA4-93C2-EC505A49434B}" type="datetimeFigureOut">
              <a:rPr lang="fr-FR" smtClean="0"/>
              <a:t>07/06/2020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399963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990CF58-240F-4CA4-93C2-EC505A49434B}" type="datetimeFigureOut">
              <a:rPr lang="fr-FR" smtClean="0"/>
              <a:t>07/06/2020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D0672E2-BBF9-4B38-9E99-9AC306D3035C}" type="slidenum">
              <a:rPr lang="fr-FR" smtClean="0"/>
              <a:t>‹N°›</a:t>
            </a:fld>
            <a:endParaRPr lang="fr-FR"/>
          </a:p>
        </p:txBody>
      </p:sp>
    </p:spTree>
    <p:extLst>
      <p:ext uri="{BB962C8B-B14F-4D97-AF65-F5344CB8AC3E}">
        <p14:creationId xmlns:p14="http://schemas.microsoft.com/office/powerpoint/2010/main" val="3780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0CF58-240F-4CA4-93C2-EC505A49434B}" type="datetimeFigureOut">
              <a:rPr lang="fr-FR" smtClean="0"/>
              <a:t>07/06/2020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672E2-BBF9-4B38-9E99-9AC306D3035C}" type="slidenum">
              <a:rPr lang="fr-FR" smtClean="0"/>
              <a:t>‹N°›</a:t>
            </a:fld>
            <a:endParaRPr lang="fr-FR"/>
          </a:p>
        </p:txBody>
      </p:sp>
    </p:spTree>
    <p:extLst>
      <p:ext uri="{BB962C8B-B14F-4D97-AF65-F5344CB8AC3E}">
        <p14:creationId xmlns:p14="http://schemas.microsoft.com/office/powerpoint/2010/main" val="466765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1745" y="17669"/>
            <a:ext cx="5602779" cy="6943871"/>
          </a:xfrm>
        </p:spPr>
      </p:pic>
    </p:spTree>
    <p:extLst>
      <p:ext uri="{BB962C8B-B14F-4D97-AF65-F5344CB8AC3E}">
        <p14:creationId xmlns:p14="http://schemas.microsoft.com/office/powerpoint/2010/main" val="76774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743" y="478302"/>
            <a:ext cx="7438320" cy="5632779"/>
          </a:xfrm>
        </p:spPr>
      </p:pic>
      <p:sp>
        <p:nvSpPr>
          <p:cNvPr id="5" name="Titre 1"/>
          <p:cNvSpPr txBox="1">
            <a:spLocks/>
          </p:cNvSpPr>
          <p:nvPr/>
        </p:nvSpPr>
        <p:spPr>
          <a:xfrm>
            <a:off x="9060873" y="1122363"/>
            <a:ext cx="2554777" cy="23876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Convocation des Etats Généraux le 5 mai 1789 à Versailles</a:t>
            </a:r>
          </a:p>
        </p:txBody>
      </p:sp>
    </p:spTree>
    <p:extLst>
      <p:ext uri="{BB962C8B-B14F-4D97-AF65-F5344CB8AC3E}">
        <p14:creationId xmlns:p14="http://schemas.microsoft.com/office/powerpoint/2010/main" val="20237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Extrait d’un cahier de Doléances</a:t>
            </a:r>
          </a:p>
        </p:txBody>
      </p:sp>
      <p:sp>
        <p:nvSpPr>
          <p:cNvPr id="3" name="Espace réservé du contenu 2"/>
          <p:cNvSpPr>
            <a:spLocks noGrp="1"/>
          </p:cNvSpPr>
          <p:nvPr>
            <p:ph idx="1"/>
          </p:nvPr>
        </p:nvSpPr>
        <p:spPr/>
        <p:txBody>
          <a:bodyPr/>
          <a:lstStyle/>
          <a:p>
            <a:r>
              <a:rPr lang="fr-FR" dirty="0"/>
              <a:t>« Sire, nous sommes accablés d’impôts de toutes </a:t>
            </a:r>
            <a:r>
              <a:rPr lang="fr-FR" dirty="0" err="1"/>
              <a:t>sortes;nous</a:t>
            </a:r>
            <a:r>
              <a:rPr lang="fr-FR" dirty="0"/>
              <a:t> vous avons donné jusqu’à présent une partie de notre </a:t>
            </a:r>
            <a:r>
              <a:rPr lang="fr-FR" dirty="0" err="1"/>
              <a:t>pain,et</a:t>
            </a:r>
            <a:r>
              <a:rPr lang="fr-FR" dirty="0"/>
              <a:t> il va bientôt nous manquer si cela continue. Si vous voyiez les pauvres chaumières que nous habitons, vous en seriez touché. Nous payons la taille, et le clergé et la noblesse rien de tout </a:t>
            </a:r>
            <a:r>
              <a:rPr lang="fr-FR" dirty="0" err="1"/>
              <a:t>cela.Pourquoi</a:t>
            </a:r>
            <a:r>
              <a:rPr lang="fr-FR" dirty="0"/>
              <a:t> donc est-ce que ce sont les riches qui paient le moins et les pauvres qui paient le plus ? Est-ce que chacun ne doit pas payer selon son pouvoir ? Sire, nous vous demandons que cela soit ainsi, parce que cela est juste.» Les paysans de </a:t>
            </a:r>
            <a:r>
              <a:rPr lang="fr-FR" dirty="0" err="1"/>
              <a:t>Culmont</a:t>
            </a:r>
            <a:r>
              <a:rPr lang="fr-FR" dirty="0"/>
              <a:t>, 1789 (extrait de cahier de doléances). </a:t>
            </a:r>
          </a:p>
        </p:txBody>
      </p:sp>
    </p:spTree>
    <p:extLst>
      <p:ext uri="{BB962C8B-B14F-4D97-AF65-F5344CB8AC3E}">
        <p14:creationId xmlns:p14="http://schemas.microsoft.com/office/powerpoint/2010/main" val="151984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52857" y="1107729"/>
            <a:ext cx="1511531" cy="3059719"/>
          </a:xfrm>
        </p:spPr>
        <p:txBody>
          <a:bodyPr>
            <a:normAutofit/>
          </a:bodyPr>
          <a:lstStyle/>
          <a:p>
            <a:r>
              <a:rPr lang="fr-FR" sz="2500" dirty="0"/>
              <a:t>Serment du Jeu de Paume le 20 juin 1789</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688" y="125348"/>
            <a:ext cx="9303152" cy="6103656"/>
          </a:xfrm>
        </p:spPr>
      </p:pic>
    </p:spTree>
    <p:extLst>
      <p:ext uri="{BB962C8B-B14F-4D97-AF65-F5344CB8AC3E}">
        <p14:creationId xmlns:p14="http://schemas.microsoft.com/office/powerpoint/2010/main" val="268776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905" y="95621"/>
            <a:ext cx="9083040" cy="7273622"/>
          </a:xfrm>
        </p:spPr>
      </p:pic>
    </p:spTree>
    <p:extLst>
      <p:ext uri="{BB962C8B-B14F-4D97-AF65-F5344CB8AC3E}">
        <p14:creationId xmlns:p14="http://schemas.microsoft.com/office/powerpoint/2010/main" val="2702590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900" y="164906"/>
            <a:ext cx="7795393" cy="6147224"/>
          </a:xfrm>
        </p:spPr>
      </p:pic>
      <p:sp>
        <p:nvSpPr>
          <p:cNvPr id="5" name="Rectangle 4"/>
          <p:cNvSpPr/>
          <p:nvPr/>
        </p:nvSpPr>
        <p:spPr>
          <a:xfrm>
            <a:off x="8297501" y="1953091"/>
            <a:ext cx="3869393" cy="369332"/>
          </a:xfrm>
          <a:prstGeom prst="rect">
            <a:avLst/>
          </a:prstGeom>
        </p:spPr>
        <p:txBody>
          <a:bodyPr wrap="none">
            <a:spAutoFit/>
          </a:bodyPr>
          <a:lstStyle/>
          <a:p>
            <a:r>
              <a:rPr lang="fr-FR" dirty="0"/>
              <a:t>La prise de la Bastille de 14 juillet  1789</a:t>
            </a:r>
          </a:p>
        </p:txBody>
      </p:sp>
    </p:spTree>
    <p:extLst>
      <p:ext uri="{BB962C8B-B14F-4D97-AF65-F5344CB8AC3E}">
        <p14:creationId xmlns:p14="http://schemas.microsoft.com/office/powerpoint/2010/main" val="24836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222AA2B3-97C1-4E75-9C3B-C3676614D0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686" y="160169"/>
            <a:ext cx="4270512" cy="5692869"/>
          </a:xfrm>
        </p:spPr>
      </p:pic>
      <p:pic>
        <p:nvPicPr>
          <p:cNvPr id="8" name="Image 7" descr="Une image contenant texte, livre, neige, tenant&#10;&#10;Description générée automatiquement">
            <a:extLst>
              <a:ext uri="{FF2B5EF4-FFF2-40B4-BE49-F238E27FC236}">
                <a16:creationId xmlns:a16="http://schemas.microsoft.com/office/drawing/2014/main" id="{B1B94BA7-8CD1-4DB9-BE0B-7156562CF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324" y="288329"/>
            <a:ext cx="5577990" cy="5564709"/>
          </a:xfrm>
          <a:prstGeom prst="rect">
            <a:avLst/>
          </a:prstGeom>
        </p:spPr>
      </p:pic>
    </p:spTree>
    <p:extLst>
      <p:ext uri="{BB962C8B-B14F-4D97-AF65-F5344CB8AC3E}">
        <p14:creationId xmlns:p14="http://schemas.microsoft.com/office/powerpoint/2010/main" val="55948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9899072" y="2607508"/>
            <a:ext cx="2420389" cy="1255728"/>
          </a:xfrm>
          <a:prstGeom prst="rect">
            <a:avLst/>
          </a:prstGeom>
        </p:spPr>
        <p:txBody>
          <a:bodyPr wrap="square">
            <a:spAutoFit/>
          </a:bodyPr>
          <a:lstStyle/>
          <a:p>
            <a:pPr marL="0" indent="0">
              <a:buNone/>
            </a:pPr>
            <a:r>
              <a:rPr lang="fr-FR" dirty="0"/>
              <a:t>L’abolition des privilèges le 4 août  1789</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13" y="374746"/>
            <a:ext cx="9499146" cy="5721253"/>
          </a:xfrm>
          <a:prstGeom prst="rect">
            <a:avLst/>
          </a:prstGeom>
        </p:spPr>
      </p:pic>
    </p:spTree>
    <p:extLst>
      <p:ext uri="{BB962C8B-B14F-4D97-AF65-F5344CB8AC3E}">
        <p14:creationId xmlns:p14="http://schemas.microsoft.com/office/powerpoint/2010/main" val="23880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8695" y="1074477"/>
            <a:ext cx="3933305" cy="1325563"/>
          </a:xfrm>
        </p:spPr>
        <p:txBody>
          <a:bodyPr/>
          <a:lstStyle/>
          <a:p>
            <a:r>
              <a:rPr lang="fr-FR" dirty="0"/>
              <a:t>Le 26 août 1789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40912"/>
            <a:ext cx="8181723" cy="6132426"/>
          </a:xfrm>
        </p:spPr>
      </p:pic>
    </p:spTree>
    <p:extLst>
      <p:ext uri="{BB962C8B-B14F-4D97-AF65-F5344CB8AC3E}">
        <p14:creationId xmlns:p14="http://schemas.microsoft.com/office/powerpoint/2010/main" val="287849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7196" y="1864421"/>
            <a:ext cx="2220870" cy="923330"/>
          </a:xfrm>
          <a:prstGeom prst="rect">
            <a:avLst/>
          </a:prstGeom>
        </p:spPr>
        <p:txBody>
          <a:bodyPr wrap="square">
            <a:spAutoFit/>
          </a:bodyPr>
          <a:lstStyle/>
          <a:p>
            <a:r>
              <a:rPr lang="fr-FR" dirty="0"/>
              <a:t>La marche des femmes le 5 – 6 octobre  1789</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8" y="195615"/>
            <a:ext cx="8677316" cy="5327872"/>
          </a:xfrm>
          <a:prstGeom prst="rect">
            <a:avLst/>
          </a:prstGeom>
        </p:spPr>
      </p:pic>
    </p:spTree>
    <p:extLst>
      <p:ext uri="{BB962C8B-B14F-4D97-AF65-F5344CB8AC3E}">
        <p14:creationId xmlns:p14="http://schemas.microsoft.com/office/powerpoint/2010/main" val="1027085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3592" y="512356"/>
            <a:ext cx="6528263" cy="1200329"/>
          </a:xfrm>
          <a:prstGeom prst="rect">
            <a:avLst/>
          </a:prstGeom>
        </p:spPr>
        <p:txBody>
          <a:bodyPr wrap="square">
            <a:spAutoFit/>
          </a:bodyPr>
          <a:lstStyle/>
          <a:p>
            <a:r>
              <a:rPr lang="fr-FR" dirty="0"/>
              <a:t>En juin 1791, le roi s’enfuit vers l’étranger, mais il est arrêté à Varennes et perd la confiance du peuple. Il est mis en prison, et perd la plupart de ses pouvoirs. En 1792, la République est proclamée.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943" y="61514"/>
            <a:ext cx="4577541" cy="654319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01" y="1687171"/>
            <a:ext cx="5591175" cy="3933825"/>
          </a:xfrm>
          <a:prstGeom prst="rect">
            <a:avLst/>
          </a:prstGeom>
        </p:spPr>
      </p:pic>
    </p:spTree>
    <p:extLst>
      <p:ext uri="{BB962C8B-B14F-4D97-AF65-F5344CB8AC3E}">
        <p14:creationId xmlns:p14="http://schemas.microsoft.com/office/powerpoint/2010/main" val="98619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3999" y="1122363"/>
            <a:ext cx="10091651" cy="2387600"/>
          </a:xfrm>
        </p:spPr>
        <p:txBody>
          <a:bodyPr>
            <a:normAutofit/>
          </a:bodyPr>
          <a:lstStyle/>
          <a:p>
            <a:r>
              <a:rPr lang="fr-FR" b="1" dirty="0">
                <a:solidFill>
                  <a:srgbClr val="FF0000"/>
                </a:solidFill>
              </a:rPr>
              <a:t>Qu’est-ce qui ne va pas au temps de la monarchie absolue ?</a:t>
            </a:r>
            <a:endParaRPr lang="fr-FR" dirty="0"/>
          </a:p>
        </p:txBody>
      </p:sp>
      <p:sp>
        <p:nvSpPr>
          <p:cNvPr id="3" name="Sous-titre 2"/>
          <p:cNvSpPr>
            <a:spLocks noGrp="1"/>
          </p:cNvSpPr>
          <p:nvPr>
            <p:ph type="subTitle" idx="1"/>
          </p:nvPr>
        </p:nvSpPr>
        <p:spPr>
          <a:xfrm>
            <a:off x="1795549" y="4111885"/>
            <a:ext cx="9144000" cy="1655762"/>
          </a:xfrm>
        </p:spPr>
        <p:txBody>
          <a:bodyPr>
            <a:normAutofit/>
          </a:bodyPr>
          <a:lstStyle/>
          <a:p>
            <a:r>
              <a:rPr lang="fr-FR" sz="3200" b="1" dirty="0">
                <a:solidFill>
                  <a:srgbClr val="0070C0"/>
                </a:solidFill>
              </a:rPr>
              <a:t>As-tu une solution pour résoudre les problèmes ?</a:t>
            </a:r>
          </a:p>
        </p:txBody>
      </p:sp>
    </p:spTree>
    <p:extLst>
      <p:ext uri="{BB962C8B-B14F-4D97-AF65-F5344CB8AC3E}">
        <p14:creationId xmlns:p14="http://schemas.microsoft.com/office/powerpoint/2010/main" val="3943977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7629" y="0"/>
            <a:ext cx="5907578" cy="6955501"/>
          </a:xfrm>
        </p:spPr>
      </p:pic>
    </p:spTree>
    <p:extLst>
      <p:ext uri="{BB962C8B-B14F-4D97-AF65-F5344CB8AC3E}">
        <p14:creationId xmlns:p14="http://schemas.microsoft.com/office/powerpoint/2010/main" val="4149319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l="12382" t="54340" r="11820" b="12675"/>
          <a:stretch/>
        </p:blipFill>
        <p:spPr>
          <a:xfrm>
            <a:off x="-278246" y="321425"/>
            <a:ext cx="12362591" cy="6334299"/>
          </a:xfrm>
          <a:prstGeom prst="rect">
            <a:avLst/>
          </a:prstGeom>
        </p:spPr>
      </p:pic>
    </p:spTree>
    <p:extLst>
      <p:ext uri="{BB962C8B-B14F-4D97-AF65-F5344CB8AC3E}">
        <p14:creationId xmlns:p14="http://schemas.microsoft.com/office/powerpoint/2010/main" val="14180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433" y="39026"/>
            <a:ext cx="4134196" cy="6657323"/>
          </a:xfrm>
        </p:spPr>
      </p:pic>
    </p:spTree>
    <p:extLst>
      <p:ext uri="{BB962C8B-B14F-4D97-AF65-F5344CB8AC3E}">
        <p14:creationId xmlns:p14="http://schemas.microsoft.com/office/powerpoint/2010/main" val="706227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4018" y="406920"/>
            <a:ext cx="3495502" cy="5700164"/>
          </a:xfrm>
        </p:spPr>
        <p:txBody>
          <a:bodyPr/>
          <a:lstStyle/>
          <a:p>
            <a:pPr marL="0" indent="0">
              <a:buNone/>
            </a:pPr>
            <a:r>
              <a:rPr lang="fr-FR" i="1" dirty="0"/>
              <a:t>Le Royaume de France divisé en </a:t>
            </a:r>
            <a:r>
              <a:rPr lang="fr-FR" i="1" dirty="0">
                <a:hlinkClick r:id="rId2" tooltip="Département français"/>
              </a:rPr>
              <a:t>83 départements</a:t>
            </a:r>
            <a:r>
              <a:rPr lang="fr-FR" i="1" dirty="0"/>
              <a:t>, suivant les décrets de l'Assemblée nationale des 15 janvier, 16 et 26 février 1790, patentés par le roi des Français le 4 mars de la </a:t>
            </a:r>
            <a:r>
              <a:rPr lang="fr-FR" i="1"/>
              <a:t>même année.</a:t>
            </a:r>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92" y="246179"/>
            <a:ext cx="7914698" cy="6052097"/>
          </a:xfrm>
          <a:prstGeom prst="rect">
            <a:avLst/>
          </a:prstGeom>
        </p:spPr>
      </p:pic>
    </p:spTree>
    <p:extLst>
      <p:ext uri="{BB962C8B-B14F-4D97-AF65-F5344CB8AC3E}">
        <p14:creationId xmlns:p14="http://schemas.microsoft.com/office/powerpoint/2010/main" val="138167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A9963-56AA-4318-9D9E-0B67F52DBCD4}"/>
              </a:ext>
            </a:extLst>
          </p:cNvPr>
          <p:cNvSpPr/>
          <p:nvPr/>
        </p:nvSpPr>
        <p:spPr>
          <a:xfrm>
            <a:off x="7048155" y="1713628"/>
            <a:ext cx="4710953" cy="646331"/>
          </a:xfrm>
          <a:prstGeom prst="rect">
            <a:avLst/>
          </a:prstGeom>
        </p:spPr>
        <p:txBody>
          <a:bodyPr wrap="square">
            <a:spAutoFit/>
          </a:bodyPr>
          <a:lstStyle/>
          <a:p>
            <a:pPr algn="ctr"/>
            <a:r>
              <a:rPr lang="fr-FR" dirty="0">
                <a:latin typeface="Arial" panose="020B0604020202020204" pitchFamily="34" charset="0"/>
              </a:rPr>
              <a:t>Jean-Baptiste Charpentier, La tasse de chocolat, </a:t>
            </a:r>
            <a:endParaRPr lang="fr-FR" dirty="0"/>
          </a:p>
        </p:txBody>
      </p:sp>
      <p:pic>
        <p:nvPicPr>
          <p:cNvPr id="4" name="Image 3" descr="Une image contenant photo, vieux, groupe, posant&#10;&#10;Description générée automatiquement">
            <a:extLst>
              <a:ext uri="{FF2B5EF4-FFF2-40B4-BE49-F238E27FC236}">
                <a16:creationId xmlns:a16="http://schemas.microsoft.com/office/drawing/2014/main" id="{802EAF83-D4CA-4DFE-B27E-AEC63FF0F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612" y="2359959"/>
            <a:ext cx="5997388" cy="4498041"/>
          </a:xfrm>
          <a:prstGeom prst="rect">
            <a:avLst/>
          </a:prstGeom>
        </p:spPr>
      </p:pic>
      <p:pic>
        <p:nvPicPr>
          <p:cNvPr id="6" name="Image 5" descr="Une image contenant intérieur, pièce, vivant, âtre&#10;&#10;Description générée automatiquement">
            <a:extLst>
              <a:ext uri="{FF2B5EF4-FFF2-40B4-BE49-F238E27FC236}">
                <a16:creationId xmlns:a16="http://schemas.microsoft.com/office/drawing/2014/main" id="{DB5908E4-3D9C-4B3F-87F9-C46CAD6CA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9" y="483556"/>
            <a:ext cx="6177458" cy="3752806"/>
          </a:xfrm>
          <a:prstGeom prst="rect">
            <a:avLst/>
          </a:prstGeom>
        </p:spPr>
      </p:pic>
      <p:sp>
        <p:nvSpPr>
          <p:cNvPr id="7" name="Rectangle 6">
            <a:extLst>
              <a:ext uri="{FF2B5EF4-FFF2-40B4-BE49-F238E27FC236}">
                <a16:creationId xmlns:a16="http://schemas.microsoft.com/office/drawing/2014/main" id="{99EA5552-9B91-4395-9E9F-DC96BB48F08C}"/>
              </a:ext>
            </a:extLst>
          </p:cNvPr>
          <p:cNvSpPr/>
          <p:nvPr/>
        </p:nvSpPr>
        <p:spPr>
          <a:xfrm>
            <a:off x="870697" y="4424313"/>
            <a:ext cx="4661647" cy="369332"/>
          </a:xfrm>
          <a:prstGeom prst="rect">
            <a:avLst/>
          </a:prstGeom>
        </p:spPr>
        <p:txBody>
          <a:bodyPr wrap="square">
            <a:spAutoFit/>
          </a:bodyPr>
          <a:lstStyle/>
          <a:p>
            <a:r>
              <a:rPr lang="fr-FR" dirty="0">
                <a:latin typeface="Arial" panose="020B0604020202020204" pitchFamily="34" charset="0"/>
              </a:rPr>
              <a:t>Sébastien Bourdon, Scène d’intérieur, </a:t>
            </a:r>
            <a:endParaRPr lang="fr-FR" dirty="0"/>
          </a:p>
        </p:txBody>
      </p:sp>
    </p:spTree>
    <p:extLst>
      <p:ext uri="{BB962C8B-B14F-4D97-AF65-F5344CB8AC3E}">
        <p14:creationId xmlns:p14="http://schemas.microsoft.com/office/powerpoint/2010/main" val="2860617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extérieur, texte, eau, personne&#10;&#10;Description générée automatiquement">
            <a:extLst>
              <a:ext uri="{FF2B5EF4-FFF2-40B4-BE49-F238E27FC236}">
                <a16:creationId xmlns:a16="http://schemas.microsoft.com/office/drawing/2014/main" id="{5384BBB1-E0BB-4C56-8217-A06C73825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608" y="288485"/>
            <a:ext cx="7829762" cy="638125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46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dessin&#10;&#10;Description générée automatiquement">
            <a:extLst>
              <a:ext uri="{FF2B5EF4-FFF2-40B4-BE49-F238E27FC236}">
                <a16:creationId xmlns:a16="http://schemas.microsoft.com/office/drawing/2014/main" id="{56A4A7CA-B614-4D8E-AFD2-B77D01E9F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63" y="553930"/>
            <a:ext cx="6856172" cy="514212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92DEFD-837C-4F29-8E20-53FA63D0F5FF}"/>
              </a:ext>
            </a:extLst>
          </p:cNvPr>
          <p:cNvSpPr/>
          <p:nvPr/>
        </p:nvSpPr>
        <p:spPr>
          <a:xfrm>
            <a:off x="6995960" y="1873267"/>
            <a:ext cx="4118296" cy="2031325"/>
          </a:xfrm>
          <a:prstGeom prst="rect">
            <a:avLst/>
          </a:prstGeom>
        </p:spPr>
        <p:txBody>
          <a:bodyPr wrap="square">
            <a:spAutoFit/>
          </a:bodyPr>
          <a:lstStyle/>
          <a:p>
            <a:r>
              <a:rPr lang="fr-FR" dirty="0"/>
              <a:t>Grêle, hiver très froid, grande sécheresse… en 1788, les conditions climatiques engendrent une importante crise alimentaire en France. Et la situation empire en 1789 avec de mauvaises récoltes. En conséquence, le prix du pain augmente de manière drastique.</a:t>
            </a:r>
          </a:p>
        </p:txBody>
      </p:sp>
    </p:spTree>
    <p:extLst>
      <p:ext uri="{BB962C8B-B14F-4D97-AF65-F5344CB8AC3E}">
        <p14:creationId xmlns:p14="http://schemas.microsoft.com/office/powerpoint/2010/main" val="54325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8C997DF-9620-40A4-8861-556C8616A444}"/>
              </a:ext>
            </a:extLst>
          </p:cNvPr>
          <p:cNvSpPr>
            <a:spLocks noGrp="1"/>
          </p:cNvSpPr>
          <p:nvPr>
            <p:ph type="ctrTitle"/>
          </p:nvPr>
        </p:nvSpPr>
        <p:spPr>
          <a:xfrm>
            <a:off x="1524000" y="1122362"/>
            <a:ext cx="9144000" cy="5329238"/>
          </a:xfrm>
        </p:spPr>
        <p:txBody>
          <a:bodyPr>
            <a:noAutofit/>
          </a:bodyPr>
          <a:lstStyle/>
          <a:p>
            <a:r>
              <a:rPr lang="fr-FR" sz="3000" dirty="0"/>
              <a:t>À la cour de Louis XVI, les garnitures, les plats riches et raffinés sont de mises. Foie gras, écrevisses, huîtres, ris de veau et poulardes ornent les plus belles tables. Les lentilles commencent à s'imposer, sous l'influence du roi.</a:t>
            </a:r>
            <a:br>
              <a:rPr lang="fr-FR" sz="3000" dirty="0"/>
            </a:br>
            <a:br>
              <a:rPr lang="fr-FR" sz="3000" dirty="0"/>
            </a:br>
            <a:r>
              <a:rPr lang="fr-FR" sz="3000" dirty="0"/>
              <a:t>Certains plats comme les bouchées à la reine sont très en vogue. Marie </a:t>
            </a:r>
            <a:r>
              <a:rPr lang="fr-FR" sz="3000" dirty="0" err="1"/>
              <a:t>Leszczyńska</a:t>
            </a:r>
            <a:r>
              <a:rPr lang="fr-FR" sz="3000" dirty="0"/>
              <a:t>, épouse de Louis XV, serait à l'origine de la création de cette recette. Amatrice de volailles et de pâte feuilletée, elle aurait demandé à son cuisiner La Chapelle d'élaborer un plat alliant les deux.</a:t>
            </a:r>
            <a:br>
              <a:rPr lang="fr-FR" sz="3000" dirty="0"/>
            </a:br>
            <a:br>
              <a:rPr lang="fr-FR" sz="3000" dirty="0"/>
            </a:br>
            <a:r>
              <a:rPr lang="fr-FR" sz="3000" dirty="0"/>
              <a:t>Côté dessert, on raffole de fruits confits ou exotiques comme l'ananas, de gelée et de meringue.</a:t>
            </a:r>
            <a:br>
              <a:rPr lang="fr-FR" sz="3000" dirty="0"/>
            </a:br>
            <a:endParaRPr lang="fr-FR" sz="3000" dirty="0"/>
          </a:p>
        </p:txBody>
      </p:sp>
    </p:spTree>
    <p:extLst>
      <p:ext uri="{BB962C8B-B14F-4D97-AF65-F5344CB8AC3E}">
        <p14:creationId xmlns:p14="http://schemas.microsoft.com/office/powerpoint/2010/main" val="180957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10;&#10;Description générée automatiquement">
            <a:extLst>
              <a:ext uri="{FF2B5EF4-FFF2-40B4-BE49-F238E27FC236}">
                <a16:creationId xmlns:a16="http://schemas.microsoft.com/office/drawing/2014/main" id="{8F0CCE9B-A057-46C6-AB6F-FF31D8484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671" y="234275"/>
            <a:ext cx="7985174" cy="6389449"/>
          </a:xfrm>
          <a:prstGeom prst="rect">
            <a:avLst/>
          </a:prstGeom>
        </p:spPr>
      </p:pic>
    </p:spTree>
    <p:extLst>
      <p:ext uri="{BB962C8B-B14F-4D97-AF65-F5344CB8AC3E}">
        <p14:creationId xmlns:p14="http://schemas.microsoft.com/office/powerpoint/2010/main" val="3175603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97C6C3-810F-49AE-B2AE-DC9B0BA3FAA8}"/>
              </a:ext>
            </a:extLst>
          </p:cNvPr>
          <p:cNvSpPr/>
          <p:nvPr/>
        </p:nvSpPr>
        <p:spPr>
          <a:xfrm>
            <a:off x="3937000" y="732592"/>
            <a:ext cx="6096000" cy="1354217"/>
          </a:xfrm>
          <a:prstGeom prst="rect">
            <a:avLst/>
          </a:prstGeom>
        </p:spPr>
        <p:txBody>
          <a:bodyPr>
            <a:spAutoFit/>
          </a:bodyPr>
          <a:lstStyle/>
          <a:p>
            <a:endParaRPr lang="fr-FR" sz="1000" dirty="0">
              <a:solidFill>
                <a:srgbClr val="000000"/>
              </a:solidFill>
              <a:latin typeface="Calibri" panose="020F0502020204030204" pitchFamily="34" charset="0"/>
            </a:endParaRPr>
          </a:p>
          <a:p>
            <a:pPr algn="ctr"/>
            <a:r>
              <a:rPr lang="fr-FR" b="1" dirty="0">
                <a:latin typeface="Calibri" panose="020F0502020204030204" pitchFamily="34" charset="0"/>
              </a:rPr>
              <a:t>La liberté</a:t>
            </a:r>
            <a:endParaRPr lang="fr-FR" dirty="0">
              <a:latin typeface="Calibri" panose="020F0502020204030204" pitchFamily="34" charset="0"/>
            </a:endParaRPr>
          </a:p>
          <a:p>
            <a:pPr algn="ctr"/>
            <a:r>
              <a:rPr lang="fr-FR" b="1" dirty="0">
                <a:latin typeface="Calibri" panose="020F0502020204030204" pitchFamily="34" charset="0"/>
              </a:rPr>
              <a:t>L’égalité</a:t>
            </a:r>
            <a:endParaRPr lang="fr-FR" dirty="0">
              <a:latin typeface="Calibri" panose="020F0502020204030204" pitchFamily="34" charset="0"/>
            </a:endParaRPr>
          </a:p>
          <a:p>
            <a:pPr algn="ctr"/>
            <a:r>
              <a:rPr lang="fr-FR" b="1" dirty="0">
                <a:latin typeface="Calibri" panose="020F0502020204030204" pitchFamily="34" charset="0"/>
              </a:rPr>
              <a:t>La tolérance</a:t>
            </a:r>
            <a:endParaRPr lang="fr-FR" dirty="0">
              <a:latin typeface="Calibri" panose="020F0502020204030204" pitchFamily="34" charset="0"/>
            </a:endParaRPr>
          </a:p>
          <a:p>
            <a:pPr algn="ctr"/>
            <a:r>
              <a:rPr lang="fr-FR" b="1" dirty="0">
                <a:latin typeface="Calibri" panose="020F0502020204030204" pitchFamily="34" charset="0"/>
              </a:rPr>
              <a:t>La disparition de la monarchie absolue</a:t>
            </a:r>
            <a:endParaRPr lang="fr-FR" dirty="0"/>
          </a:p>
        </p:txBody>
      </p:sp>
      <p:pic>
        <p:nvPicPr>
          <p:cNvPr id="8" name="Image 7" descr="Une image contenant complet, chemise&#10;&#10;Description générée automatiquement">
            <a:extLst>
              <a:ext uri="{FF2B5EF4-FFF2-40B4-BE49-F238E27FC236}">
                <a16:creationId xmlns:a16="http://schemas.microsoft.com/office/drawing/2014/main" id="{022CAFA7-B582-452E-B438-DD69C2967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93" y="2811729"/>
            <a:ext cx="10297013" cy="3378200"/>
          </a:xfrm>
          <a:prstGeom prst="rect">
            <a:avLst/>
          </a:prstGeom>
        </p:spPr>
      </p:pic>
    </p:spTree>
    <p:extLst>
      <p:ext uri="{BB962C8B-B14F-4D97-AF65-F5344CB8AC3E}">
        <p14:creationId xmlns:p14="http://schemas.microsoft.com/office/powerpoint/2010/main" val="219892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alimentation&#10;&#10;Description générée automatiquement">
            <a:extLst>
              <a:ext uri="{FF2B5EF4-FFF2-40B4-BE49-F238E27FC236}">
                <a16:creationId xmlns:a16="http://schemas.microsoft.com/office/drawing/2014/main" id="{5CF61156-187F-41E4-A982-56E9C848F8FB}"/>
              </a:ext>
            </a:extLst>
          </p:cNvPr>
          <p:cNvPicPr>
            <a:picLocks noChangeAspect="1"/>
          </p:cNvPicPr>
          <p:nvPr/>
        </p:nvPicPr>
        <p:blipFill rotWithShape="1">
          <a:blip r:embed="rId2">
            <a:extLst>
              <a:ext uri="{28A0092B-C50C-407E-A947-70E740481C1C}">
                <a14:useLocalDpi xmlns:a14="http://schemas.microsoft.com/office/drawing/2010/main" val="0"/>
              </a:ext>
            </a:extLst>
          </a:blip>
          <a:srcRect l="18658" r="20563" b="-2"/>
          <a:stretch/>
        </p:blipFill>
        <p:spPr>
          <a:xfrm>
            <a:off x="321733" y="321732"/>
            <a:ext cx="3777025" cy="6214533"/>
          </a:xfrm>
          <a:prstGeom prst="rect">
            <a:avLst/>
          </a:prstGeom>
        </p:spPr>
      </p:pic>
      <p:pic>
        <p:nvPicPr>
          <p:cNvPr id="7" name="Image 6" descr="Une image contenant texte, livre&#10;&#10;Description générée automatiquement">
            <a:extLst>
              <a:ext uri="{FF2B5EF4-FFF2-40B4-BE49-F238E27FC236}">
                <a16:creationId xmlns:a16="http://schemas.microsoft.com/office/drawing/2014/main" id="{3C3D857C-17E3-41CC-A580-9060CB9D61F1}"/>
              </a:ext>
            </a:extLst>
          </p:cNvPr>
          <p:cNvPicPr>
            <a:picLocks noChangeAspect="1"/>
          </p:cNvPicPr>
          <p:nvPr/>
        </p:nvPicPr>
        <p:blipFill rotWithShape="1">
          <a:blip r:embed="rId3">
            <a:extLst>
              <a:ext uri="{28A0092B-C50C-407E-A947-70E740481C1C}">
                <a14:useLocalDpi xmlns:a14="http://schemas.microsoft.com/office/drawing/2010/main" val="0"/>
              </a:ext>
            </a:extLst>
          </a:blip>
          <a:srcRect l="6625" r="4828" b="-2"/>
          <a:stretch/>
        </p:blipFill>
        <p:spPr>
          <a:xfrm>
            <a:off x="4184538" y="321732"/>
            <a:ext cx="3822924" cy="6214533"/>
          </a:xfrm>
          <a:prstGeom prst="rect">
            <a:avLst/>
          </a:prstGeom>
        </p:spPr>
      </p:pic>
      <p:pic>
        <p:nvPicPr>
          <p:cNvPr id="5" name="Image 4" descr="Une image contenant texte, photo, vieux, signe&#10;&#10;Description générée automatiquement">
            <a:extLst>
              <a:ext uri="{FF2B5EF4-FFF2-40B4-BE49-F238E27FC236}">
                <a16:creationId xmlns:a16="http://schemas.microsoft.com/office/drawing/2014/main" id="{E6CD66B4-6F89-480A-A9F8-1ECFDE06694D}"/>
              </a:ext>
            </a:extLst>
          </p:cNvPr>
          <p:cNvPicPr>
            <a:picLocks noChangeAspect="1"/>
          </p:cNvPicPr>
          <p:nvPr/>
        </p:nvPicPr>
        <p:blipFill rotWithShape="1">
          <a:blip r:embed="rId4">
            <a:extLst>
              <a:ext uri="{28A0092B-C50C-407E-A947-70E740481C1C}">
                <a14:useLocalDpi xmlns:a14="http://schemas.microsoft.com/office/drawing/2010/main" val="0"/>
              </a:ext>
            </a:extLst>
          </a:blip>
          <a:srcRect l="8644" r="7689" b="-2"/>
          <a:stretch/>
        </p:blipFill>
        <p:spPr>
          <a:xfrm>
            <a:off x="8087672" y="321732"/>
            <a:ext cx="3782595" cy="6214533"/>
          </a:xfrm>
          <a:prstGeom prst="rect">
            <a:avLst/>
          </a:prstGeom>
        </p:spPr>
      </p:pic>
    </p:spTree>
    <p:extLst>
      <p:ext uri="{BB962C8B-B14F-4D97-AF65-F5344CB8AC3E}">
        <p14:creationId xmlns:p14="http://schemas.microsoft.com/office/powerpoint/2010/main" val="41762762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Words>
  <Application>Microsoft Office PowerPoint</Application>
  <PresentationFormat>Grand écran</PresentationFormat>
  <Paragraphs>21</Paragraphs>
  <Slides>23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Arial</vt:lpstr>
      <vt:lpstr>Calibri</vt:lpstr>
      <vt:lpstr>Calibri Light</vt:lpstr>
      <vt:lpstr>Thème Office</vt:lpstr>
      <vt:lpstr>Présentation PowerPoint</vt:lpstr>
      <vt:lpstr>Qu’est-ce qui ne va pas au temps de la monarchie absolue ?</vt:lpstr>
      <vt:lpstr>Présentation PowerPoint</vt:lpstr>
      <vt:lpstr>Présentation PowerPoint</vt:lpstr>
      <vt:lpstr>Présentation PowerPoint</vt:lpstr>
      <vt:lpstr>À la cour de Louis XVI, les garnitures, les plats riches et raffinés sont de mises. Foie gras, écrevisses, huîtres, ris de veau et poulardes ornent les plus belles tables. Les lentilles commencent à s'imposer, sous l'influence du roi.  Certains plats comme les bouchées à la reine sont très en vogue. Marie Leszczyńska, épouse de Louis XV, serait à l'origine de la création de cette recette. Amatrice de volailles et de pâte feuilletée, elle aurait demandé à son cuisiner La Chapelle d'élaborer un plat alliant les deux.  Côté dessert, on raffole de fruits confits ou exotiques comme l'ananas, de gelée et de meringue. </vt:lpstr>
      <vt:lpstr>Présentation PowerPoint</vt:lpstr>
      <vt:lpstr>Présentation PowerPoint</vt:lpstr>
      <vt:lpstr>Présentation PowerPoint</vt:lpstr>
      <vt:lpstr>Présentation PowerPoint</vt:lpstr>
      <vt:lpstr>Extrait d’un cahier de Doléances</vt:lpstr>
      <vt:lpstr>Serment du Jeu de Paume le 20 juin 1789</vt:lpstr>
      <vt:lpstr>Présentation PowerPoint</vt:lpstr>
      <vt:lpstr>Présentation PowerPoint</vt:lpstr>
      <vt:lpstr>Présentation PowerPoint</vt:lpstr>
      <vt:lpstr>Présentation PowerPoint</vt:lpstr>
      <vt:lpstr>Le 26 août 1789 </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Vincent Brosseau</dc:creator>
  <cp:lastModifiedBy>Vincent Brosseau</cp:lastModifiedBy>
  <cp:revision>1</cp:revision>
  <dcterms:created xsi:type="dcterms:W3CDTF">2020-06-07T05:23:36Z</dcterms:created>
  <dcterms:modified xsi:type="dcterms:W3CDTF">2020-06-07T05:23:41Z</dcterms:modified>
</cp:coreProperties>
</file>