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6"/>
  </p:notesMasterIdLst>
  <p:sldIdLst>
    <p:sldId id="256" r:id="rId2"/>
    <p:sldId id="296" r:id="rId3"/>
    <p:sldId id="257" r:id="rId4"/>
    <p:sldId id="266" r:id="rId5"/>
    <p:sldId id="278" r:id="rId6"/>
    <p:sldId id="267" r:id="rId7"/>
    <p:sldId id="269" r:id="rId8"/>
    <p:sldId id="273" r:id="rId9"/>
    <p:sldId id="284" r:id="rId10"/>
    <p:sldId id="285" r:id="rId11"/>
    <p:sldId id="287" r:id="rId12"/>
    <p:sldId id="294" r:id="rId13"/>
    <p:sldId id="297" r:id="rId14"/>
    <p:sldId id="292" r:id="rId15"/>
    <p:sldId id="288" r:id="rId16"/>
    <p:sldId id="293" r:id="rId17"/>
    <p:sldId id="281" r:id="rId18"/>
    <p:sldId id="295" r:id="rId19"/>
    <p:sldId id="289" r:id="rId20"/>
    <p:sldId id="290" r:id="rId21"/>
    <p:sldId id="291" r:id="rId22"/>
    <p:sldId id="271" r:id="rId23"/>
    <p:sldId id="272" r:id="rId24"/>
    <p:sldId id="265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89D8CA7-96CD-4556-94D7-2746E1DB8751}">
          <p14:sldIdLst>
            <p14:sldId id="256"/>
            <p14:sldId id="296"/>
            <p14:sldId id="257"/>
          </p14:sldIdLst>
        </p14:section>
        <p14:section name="Section sans titre" id="{BB95CEAC-6547-4F7A-8EA3-AB6E3E174F6F}">
          <p14:sldIdLst>
            <p14:sldId id="266"/>
            <p14:sldId id="278"/>
            <p14:sldId id="267"/>
            <p14:sldId id="269"/>
            <p14:sldId id="273"/>
            <p14:sldId id="284"/>
            <p14:sldId id="285"/>
            <p14:sldId id="287"/>
            <p14:sldId id="294"/>
            <p14:sldId id="297"/>
            <p14:sldId id="292"/>
            <p14:sldId id="288"/>
            <p14:sldId id="293"/>
            <p14:sldId id="281"/>
            <p14:sldId id="295"/>
            <p14:sldId id="289"/>
            <p14:sldId id="290"/>
            <p14:sldId id="291"/>
            <p14:sldId id="271"/>
            <p14:sldId id="27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SSEAU Marie-Noelle" initials="BM" lastIdx="1" clrIdx="0">
    <p:extLst>
      <p:ext uri="{19B8F6BF-5375-455C-9EA6-DF929625EA0E}">
        <p15:presenceInfo xmlns:p15="http://schemas.microsoft.com/office/powerpoint/2012/main" userId="S-1-5-21-673249144-1031676604-1578720805-6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94660"/>
  </p:normalViewPr>
  <p:slideViewPr>
    <p:cSldViewPr snapToGrid="0">
      <p:cViewPr>
        <p:scale>
          <a:sx n="58" d="100"/>
          <a:sy n="58" d="100"/>
        </p:scale>
        <p:origin x="84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09EAD-F955-4BA5-934E-2EE36478B891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100D7-3FD1-413C-B7C4-5B6A7673A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40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7291A-16E1-4F6B-ADB0-1CC65EFD4E6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11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7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69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9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57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93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055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43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6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25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06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4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1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64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88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98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62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13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198B2E-9E08-4CA9-99D1-83D286EC932F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60C3F3-2F3D-42DC-8BE7-21121A01E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906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rosseau-web.fr/theme_1_25776.htm" TargetMode="External"/><Relationship Id="rId2" Type="http://schemas.openxmlformats.org/officeDocument/2006/relationships/hyperlink" Target="http://brosseau-web.fr/cathedrale_de_strasbourg_21345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rosseau-web.fr/cathedrale_de_strasbourg_21345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rosseau-web.fr/classe_transplantee__24488.htm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rie.noelle.brosseau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4918" y="615142"/>
            <a:ext cx="9678988" cy="345809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fr-FR" sz="5100" dirty="0">
                <a:solidFill>
                  <a:schemeClr val="tx2"/>
                </a:solidFill>
              </a:rPr>
            </a:br>
            <a:r>
              <a:rPr lang="fr-FR" sz="5100" b="1" dirty="0">
                <a:solidFill>
                  <a:schemeClr val="tx2"/>
                </a:solidFill>
              </a:rPr>
              <a:t>Réunion de présentation du CM1a aux parents</a:t>
            </a:r>
            <a:br>
              <a:rPr lang="fr-FR" sz="5100" b="1" dirty="0">
                <a:solidFill>
                  <a:schemeClr val="tx2"/>
                </a:solidFill>
              </a:rPr>
            </a:br>
            <a:r>
              <a:rPr lang="fr-FR" sz="5100" b="1" dirty="0">
                <a:solidFill>
                  <a:schemeClr val="tx2"/>
                </a:solidFill>
              </a:rPr>
              <a:t>du jeudi 19 septembre</a:t>
            </a:r>
            <a:br>
              <a:rPr lang="fr-FR" sz="5100" b="1" dirty="0">
                <a:solidFill>
                  <a:schemeClr val="tx2"/>
                </a:solidFill>
              </a:rPr>
            </a:br>
            <a:br>
              <a:rPr lang="fr-FR" sz="5100" b="1" dirty="0">
                <a:solidFill>
                  <a:schemeClr val="tx2"/>
                </a:solidFill>
              </a:rPr>
            </a:br>
            <a:endParaRPr lang="fr-FR" sz="5100" b="1" dirty="0">
              <a:solidFill>
                <a:schemeClr val="tx2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000488" y="3052270"/>
            <a:ext cx="8001000" cy="29718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17" y="3052270"/>
            <a:ext cx="7455651" cy="34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9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9528" t="13054" r="34151" b="8295"/>
          <a:stretch/>
        </p:blipFill>
        <p:spPr>
          <a:xfrm>
            <a:off x="3600091" y="10"/>
            <a:ext cx="4428226" cy="640079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126569" y="1793419"/>
            <a:ext cx="8001000" cy="460738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12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9BC4794E-A4AC-42E1-A99F-469C912E0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5999" y="628617"/>
            <a:ext cx="5408613" cy="3028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900" b="1"/>
              <a:t>Les </a:t>
            </a:r>
            <a:r>
              <a:rPr lang="fr-FR" sz="1900" b="1" err="1"/>
              <a:t>incos</a:t>
            </a:r>
            <a:r>
              <a:rPr lang="fr-FR" sz="1900" b="1"/>
              <a:t> : </a:t>
            </a:r>
            <a:br>
              <a:rPr lang="fr-FR" sz="1900" b="1"/>
            </a:br>
            <a:br>
              <a:rPr lang="fr-FR" sz="1900"/>
            </a:br>
            <a:r>
              <a:rPr lang="fr-FR" sz="1900"/>
              <a:t>rallye – lecture </a:t>
            </a:r>
            <a:br>
              <a:rPr lang="fr-FR" sz="1900"/>
            </a:br>
            <a:r>
              <a:rPr lang="fr-FR" sz="1900"/>
              <a:t>Lire 6 livres sur l’année / compléter un carnet de lecture ainsi que des Quiz</a:t>
            </a:r>
            <a:br>
              <a:rPr lang="fr-FR" sz="1900"/>
            </a:br>
            <a:br>
              <a:rPr lang="fr-FR" sz="1900"/>
            </a:br>
            <a:r>
              <a:rPr lang="fr-FR" sz="1900" b="1"/>
              <a:t>Qu’est-ce que le prix des incorruptibles ?</a:t>
            </a:r>
            <a:br>
              <a:rPr lang="fr-FR" sz="1900" b="1"/>
            </a:br>
            <a:r>
              <a:rPr lang="fr-FR" sz="1900"/>
              <a:t>Le Prix des Incorruptibles est le premier prix littéraire décerné par les jeunes lecteurs de la maternelle au lycée. </a:t>
            </a:r>
          </a:p>
        </p:txBody>
      </p:sp>
      <p:sp>
        <p:nvSpPr>
          <p:cNvPr id="66" name="Snip Diagonal Corner Rectangle 6">
            <a:extLst>
              <a:ext uri="{FF2B5EF4-FFF2-40B4-BE49-F238E27FC236}">
                <a16:creationId xmlns:a16="http://schemas.microsoft.com/office/drawing/2014/main" id="{798159DC-A6C4-4AA8-A82F-DF0678B9E4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0257" t="40287" r="16143" b="16895"/>
          <a:stretch/>
        </p:blipFill>
        <p:spPr>
          <a:xfrm>
            <a:off x="826246" y="1940888"/>
            <a:ext cx="4550159" cy="3870514"/>
          </a:xfrm>
          <a:custGeom>
            <a:avLst/>
            <a:gdLst/>
            <a:ahLst/>
            <a:cxnLst/>
            <a:rect l="l" t="t" r="r" b="b"/>
            <a:pathLst>
              <a:path w="4809744" h="2562724">
                <a:moveTo>
                  <a:pt x="478762" y="0"/>
                </a:moveTo>
                <a:lnTo>
                  <a:pt x="4809744" y="0"/>
                </a:lnTo>
                <a:lnTo>
                  <a:pt x="4809744" y="2562724"/>
                </a:lnTo>
                <a:lnTo>
                  <a:pt x="0" y="2562724"/>
                </a:lnTo>
                <a:lnTo>
                  <a:pt x="0" y="478762"/>
                </a:lnTo>
                <a:close/>
              </a:path>
            </a:pathLst>
          </a:cu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5181" t="38481" r="16425" b="13331"/>
          <a:stretch/>
        </p:blipFill>
        <p:spPr>
          <a:xfrm>
            <a:off x="5422308" y="3716864"/>
            <a:ext cx="6497212" cy="3055508"/>
          </a:xfrm>
          <a:custGeom>
            <a:avLst/>
            <a:gdLst/>
            <a:ahLst/>
            <a:cxnLst/>
            <a:rect l="l" t="t" r="r" b="b"/>
            <a:pathLst>
              <a:path w="4809744" h="2246151">
                <a:moveTo>
                  <a:pt x="0" y="0"/>
                </a:moveTo>
                <a:lnTo>
                  <a:pt x="4809744" y="0"/>
                </a:lnTo>
                <a:lnTo>
                  <a:pt x="4809744" y="1767389"/>
                </a:lnTo>
                <a:lnTo>
                  <a:pt x="4330982" y="2246151"/>
                </a:lnTo>
                <a:lnTo>
                  <a:pt x="0" y="2246151"/>
                </a:lnTo>
                <a:close/>
              </a:path>
            </a:pathLst>
          </a:cu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13F1EA3-2BA1-4FF3-9B83-CE9C6C8D2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18C902E-5109-4A69-9174-42EA8E794F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BE8D63-622B-4B9D-A2EE-A837D22A6D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8CD3F5D-A0D5-4035-9B35-6D30C01201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13DD18-75A1-4A3F-AB15-8F13748359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D39B40C-106C-46CC-A106-B4D292469D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9" y="664453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59" t="31142" r="11390" b="3947"/>
          <a:stretch/>
        </p:blipFill>
        <p:spPr>
          <a:xfrm>
            <a:off x="424075" y="437072"/>
            <a:ext cx="11297713" cy="60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685800"/>
            <a:ext cx="11319366" cy="3615267"/>
          </a:xfrm>
        </p:spPr>
        <p:txBody>
          <a:bodyPr>
            <a:normAutofit/>
          </a:bodyPr>
          <a:lstStyle/>
          <a:p>
            <a:pPr algn="ctr"/>
            <a:r>
              <a:rPr lang="fr-FR" sz="3500" b="1" dirty="0">
                <a:solidFill>
                  <a:schemeClr val="tx1"/>
                </a:solidFill>
              </a:rPr>
              <a:t>Maths : Calcul mental quotidien et une devinette</a:t>
            </a:r>
          </a:p>
          <a:p>
            <a:pPr algn="ctr"/>
            <a:r>
              <a:rPr lang="fr-FR" sz="3500" b="1" dirty="0">
                <a:solidFill>
                  <a:schemeClr val="tx1"/>
                </a:solidFill>
              </a:rPr>
              <a:t>Concours de maths </a:t>
            </a:r>
            <a:r>
              <a:rPr lang="fr-FR" sz="3500" b="1" dirty="0" err="1">
                <a:solidFill>
                  <a:schemeClr val="tx1"/>
                </a:solidFill>
              </a:rPr>
              <a:t>Pangea</a:t>
            </a:r>
            <a:r>
              <a:rPr lang="fr-FR" sz="3500" b="1" dirty="0">
                <a:solidFill>
                  <a:schemeClr val="tx1"/>
                </a:solidFill>
              </a:rPr>
              <a:t> vers mars-avril</a:t>
            </a:r>
          </a:p>
          <a:p>
            <a:pPr algn="ctr"/>
            <a:r>
              <a:rPr lang="fr-FR" sz="3500" b="1" dirty="0">
                <a:solidFill>
                  <a:schemeClr val="tx1"/>
                </a:solidFill>
              </a:rPr>
              <a:t>Course aux nombres – deux épreuves mars et juin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3" y="3574191"/>
            <a:ext cx="3343543" cy="296803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64" y="3802225"/>
            <a:ext cx="3370172" cy="25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932F020-1592-1D5F-6406-DAC995FE1319}"/>
              </a:ext>
            </a:extLst>
          </p:cNvPr>
          <p:cNvSpPr txBox="1">
            <a:spLocks/>
          </p:cNvSpPr>
          <p:nvPr/>
        </p:nvSpPr>
        <p:spPr>
          <a:xfrm>
            <a:off x="1289355" y="374483"/>
            <a:ext cx="9432985" cy="13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/>
              <a:t>Le suivi de l’évolution de votre enfant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667625-126D-7DA8-8E9F-9F8DBBAC469E}"/>
              </a:ext>
            </a:extLst>
          </p:cNvPr>
          <p:cNvSpPr txBox="1">
            <a:spLocks/>
          </p:cNvSpPr>
          <p:nvPr/>
        </p:nvSpPr>
        <p:spPr>
          <a:xfrm>
            <a:off x="748048" y="1482554"/>
            <a:ext cx="11036602" cy="13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Réunion à mi-semestre en </a:t>
            </a:r>
            <a:r>
              <a:rPr lang="fr-FR" dirty="0" err="1"/>
              <a:t>visio</a:t>
            </a:r>
            <a:r>
              <a:rPr lang="fr-FR" dirty="0"/>
              <a:t> : du 4 au 16 novembre  par créneaux de 20 min.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F2E73A6-6182-1171-08B9-32541DCF4D7F}"/>
              </a:ext>
            </a:extLst>
          </p:cNvPr>
          <p:cNvSpPr txBox="1">
            <a:spLocks/>
          </p:cNvSpPr>
          <p:nvPr/>
        </p:nvSpPr>
        <p:spPr>
          <a:xfrm>
            <a:off x="748048" y="2900313"/>
            <a:ext cx="10515600" cy="1489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Suivi particulier des enfants à signaler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/>
              <a:t>APC en 2</a:t>
            </a:r>
            <a:r>
              <a:rPr lang="fr-FR" baseline="30000" dirty="0"/>
              <a:t>ème</a:t>
            </a:r>
            <a:r>
              <a:rPr lang="fr-FR" dirty="0"/>
              <a:t> période – le lundi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FF73F9C-5B79-AEEF-B205-E89C2A342BEF}"/>
              </a:ext>
            </a:extLst>
          </p:cNvPr>
          <p:cNvSpPr txBox="1">
            <a:spLocks/>
          </p:cNvSpPr>
          <p:nvPr/>
        </p:nvSpPr>
        <p:spPr>
          <a:xfrm>
            <a:off x="748047" y="4695619"/>
            <a:ext cx="10515600" cy="67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Echelle de comportement</a:t>
            </a:r>
          </a:p>
        </p:txBody>
      </p:sp>
    </p:spTree>
    <p:extLst>
      <p:ext uri="{BB962C8B-B14F-4D97-AF65-F5344CB8AC3E}">
        <p14:creationId xmlns:p14="http://schemas.microsoft.com/office/powerpoint/2010/main" val="25867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3593" y="0"/>
            <a:ext cx="8534400" cy="3615267"/>
          </a:xfrm>
        </p:spPr>
        <p:txBody>
          <a:bodyPr/>
          <a:lstStyle/>
          <a:p>
            <a:pPr marL="0" indent="0" algn="ctr">
              <a:buNone/>
            </a:pPr>
            <a:r>
              <a:rPr lang="fr-FR" sz="5000" dirty="0">
                <a:solidFill>
                  <a:schemeClr val="tx1"/>
                </a:solidFill>
                <a:latin typeface="inherit"/>
              </a:rPr>
              <a:t>Livrets, évaluations et notations en semestre </a:t>
            </a:r>
          </a:p>
          <a:p>
            <a:pPr algn="ctr"/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66EDD85-015E-D28C-31B5-EB1F1186D5EA}"/>
              </a:ext>
            </a:extLst>
          </p:cNvPr>
          <p:cNvSpPr txBox="1">
            <a:spLocks/>
          </p:cNvSpPr>
          <p:nvPr/>
        </p:nvSpPr>
        <p:spPr>
          <a:xfrm>
            <a:off x="1828800" y="3512321"/>
            <a:ext cx="8534400" cy="2506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3000" b="1" dirty="0">
                <a:solidFill>
                  <a:schemeClr val="tx1"/>
                </a:solidFill>
                <a:latin typeface="inherit"/>
              </a:rPr>
              <a:t>Cette année : LSU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3000" b="1" dirty="0" err="1">
                <a:solidFill>
                  <a:schemeClr val="tx1"/>
                </a:solidFill>
                <a:latin typeface="inherit"/>
              </a:rPr>
              <a:t>Toodle</a:t>
            </a:r>
            <a:r>
              <a:rPr lang="fr-FR" sz="3000" b="1" dirty="0">
                <a:solidFill>
                  <a:schemeClr val="tx1"/>
                </a:solidFill>
                <a:latin typeface="inherit"/>
              </a:rPr>
              <a:t> est abandonné pour le monolingue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6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A5CDD72-AFE7-ABD4-61DD-CF603D79F80F}"/>
              </a:ext>
            </a:extLst>
          </p:cNvPr>
          <p:cNvSpPr txBox="1">
            <a:spLocks/>
          </p:cNvSpPr>
          <p:nvPr/>
        </p:nvSpPr>
        <p:spPr>
          <a:xfrm>
            <a:off x="1680255" y="172735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/>
              <a:t>Le sport en CM1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3564DCB-BC22-1A4C-88F6-C630166981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4212" y="1594689"/>
            <a:ext cx="11059214" cy="736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* Période 1 : Pratique de la course d’endurance – course de solidarité le vendredi 4 octobre   puis </a:t>
            </a:r>
            <a:r>
              <a:rPr lang="fr-FR" dirty="0" err="1"/>
              <a:t>ultimate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953277-F587-D735-03BD-5AC400A4F4A0}"/>
              </a:ext>
            </a:extLst>
          </p:cNvPr>
          <p:cNvSpPr txBox="1"/>
          <p:nvPr/>
        </p:nvSpPr>
        <p:spPr>
          <a:xfrm>
            <a:off x="684212" y="4329439"/>
            <a:ext cx="108189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* </a:t>
            </a:r>
            <a:r>
              <a:rPr lang="fr-FR" sz="2500" dirty="0"/>
              <a:t>Période 4 : Basket 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D3F29A0-D71E-F6A5-9E92-529ABE35AAB6}"/>
              </a:ext>
            </a:extLst>
          </p:cNvPr>
          <p:cNvSpPr txBox="1">
            <a:spLocks/>
          </p:cNvSpPr>
          <p:nvPr/>
        </p:nvSpPr>
        <p:spPr>
          <a:xfrm>
            <a:off x="838200" y="5286669"/>
            <a:ext cx="10515600" cy="1019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23961"/>
              </p:ext>
            </p:extLst>
          </p:nvPr>
        </p:nvGraphicFramePr>
        <p:xfrm>
          <a:off x="9917652" y="3036631"/>
          <a:ext cx="1676400" cy="1020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3354957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16975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27-janv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CM1a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5373927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03-févr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CM1a</a:t>
                      </a:r>
                      <a:endParaRPr lang="fr-FR" sz="1600" b="0" i="0" u="none" strike="noStrike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3452576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24-févr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CM1a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874106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03.03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CM1a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3406207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CEE2E0E3-9DBF-62B1-C0BB-9A70FB29009F}"/>
              </a:ext>
            </a:extLst>
          </p:cNvPr>
          <p:cNvSpPr txBox="1"/>
          <p:nvPr/>
        </p:nvSpPr>
        <p:spPr>
          <a:xfrm>
            <a:off x="684212" y="2596482"/>
            <a:ext cx="93741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600" dirty="0"/>
              <a:t>* Période 2 : Hip-hop avec Bruno – 1h le jeudi matin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C0AD067-719B-CA44-62D5-3809B463A091}"/>
              </a:ext>
            </a:extLst>
          </p:cNvPr>
          <p:cNvSpPr txBox="1">
            <a:spLocks/>
          </p:cNvSpPr>
          <p:nvPr/>
        </p:nvSpPr>
        <p:spPr>
          <a:xfrm>
            <a:off x="597948" y="3317780"/>
            <a:ext cx="8818614" cy="736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* Période 3 : Biathlon au club d’aviron / </a:t>
            </a:r>
            <a:r>
              <a:rPr lang="pt-BR" dirty="0"/>
              <a:t>Lundi de 8h15 à 10h15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FD34D1-697E-E656-5F54-4F916DAF834B}"/>
              </a:ext>
            </a:extLst>
          </p:cNvPr>
          <p:cNvSpPr txBox="1"/>
          <p:nvPr/>
        </p:nvSpPr>
        <p:spPr>
          <a:xfrm>
            <a:off x="684212" y="5126912"/>
            <a:ext cx="10515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/>
              <a:t>* Période 5 : Char à voile et Aviron   20 mai et 3 juin de 8h15 à 11h45 / 27 mai et 10 juin de 13hà 16h30</a:t>
            </a:r>
          </a:p>
        </p:txBody>
      </p:sp>
    </p:spTree>
    <p:extLst>
      <p:ext uri="{BB962C8B-B14F-4D97-AF65-F5344CB8AC3E}">
        <p14:creationId xmlns:p14="http://schemas.microsoft.com/office/powerpoint/2010/main" val="229895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3449" y="474433"/>
            <a:ext cx="9402791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Les premières sorties et activités prévues</a:t>
            </a:r>
          </a:p>
          <a:p>
            <a:pPr algn="ctr"/>
            <a:endParaRPr lang="fr-FR" b="1" dirty="0">
              <a:solidFill>
                <a:srgbClr val="0D2E46"/>
              </a:solidFill>
              <a:latin typeface="inherit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fr-FR" sz="2500" b="1" i="1" dirty="0">
                <a:solidFill>
                  <a:srgbClr val="0D2E46"/>
                </a:solidFill>
                <a:latin typeface="inherit"/>
                <a:cs typeface="Vijaya" panose="02020604020202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lang="fr-FR" sz="2500" b="1" i="1" dirty="0">
                <a:latin typeface="inherit"/>
                <a:cs typeface="Vijaya" panose="02020604020202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Visite de la Cathédrale de Strasbourg</a:t>
            </a:r>
            <a:endParaRPr lang="fr-FR" sz="2500" i="1" dirty="0">
              <a:latin typeface="inherit"/>
              <a:cs typeface="Vijaya" panose="02020604020202020204" pitchFamily="18" charset="0"/>
            </a:endParaRPr>
          </a:p>
          <a:p>
            <a:pPr algn="ctr"/>
            <a:r>
              <a:rPr lang="fr-FR" sz="2500" b="1" i="1" dirty="0">
                <a:solidFill>
                  <a:srgbClr val="002060"/>
                </a:solidFill>
                <a:latin typeface="inherit"/>
                <a:cs typeface="Vijaya" panose="02020604020202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Vendredi 20 septembre de 8h15 à 11h45</a:t>
            </a:r>
            <a:endParaRPr lang="fr-FR" sz="2500" i="1" dirty="0">
              <a:solidFill>
                <a:srgbClr val="002060"/>
              </a:solidFill>
              <a:latin typeface="inherit"/>
              <a:cs typeface="Vijaya" panose="02020604020202020204" pitchFamily="18" charset="0"/>
            </a:endParaRP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Accompagnateurs : Mme Mbengue et Mr </a:t>
            </a:r>
            <a:r>
              <a:rPr lang="fr-FR" sz="2500" b="1" i="1" dirty="0" err="1">
                <a:latin typeface="inherit"/>
                <a:cs typeface="Vijaya" panose="02020604020202020204" pitchFamily="18" charset="0"/>
              </a:rPr>
              <a:t>Doyer</a:t>
            </a:r>
            <a:endParaRPr lang="fr-FR" sz="2500" i="1" dirty="0">
              <a:latin typeface="inherit"/>
              <a:cs typeface="Vijaya" panose="02020604020202020204" pitchFamily="18" charset="0"/>
            </a:endParaRP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*** </a:t>
            </a:r>
            <a:endParaRPr lang="fr-FR" sz="2500" i="1" dirty="0">
              <a:latin typeface="inherit"/>
              <a:cs typeface="Vijaya" panose="02020604020202020204" pitchFamily="18" charset="0"/>
            </a:endParaRP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Goûter des religions</a:t>
            </a:r>
            <a:endParaRPr lang="fr-FR" sz="2500" i="1" dirty="0">
              <a:latin typeface="inherit"/>
              <a:cs typeface="Vijaya" panose="02020604020202020204" pitchFamily="18" charset="0"/>
            </a:endParaRPr>
          </a:p>
          <a:p>
            <a:pPr algn="ctr"/>
            <a:r>
              <a:rPr lang="fr-FR" sz="2500" b="1" i="1" dirty="0">
                <a:solidFill>
                  <a:srgbClr val="002060"/>
                </a:solidFill>
                <a:latin typeface="inherit"/>
                <a:cs typeface="Vijaya" panose="02020604020202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Vendredi  après-midi 18 octobre</a:t>
            </a:r>
            <a:endParaRPr lang="fr-FR" sz="2500" i="1" dirty="0">
              <a:solidFill>
                <a:srgbClr val="002060"/>
              </a:solidFill>
              <a:latin typeface="inherit"/>
              <a:cs typeface="Vijaya" panose="02020604020202020204" pitchFamily="18" charset="0"/>
            </a:endParaRP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A l'école</a:t>
            </a: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***</a:t>
            </a: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Sortie Verre et Cristal : </a:t>
            </a:r>
            <a:r>
              <a:rPr lang="fr-FR" sz="2500" b="1" i="1" dirty="0">
                <a:solidFill>
                  <a:srgbClr val="002060"/>
                </a:solidFill>
                <a:latin typeface="inherit"/>
                <a:cs typeface="Vijaya" panose="02020604020202020204" pitchFamily="18" charset="0"/>
              </a:rPr>
              <a:t>Vendredi 13 décembre toute la journée</a:t>
            </a: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Le matin : verrerie de Meisenthal</a:t>
            </a: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Déjeuner chez Lalique à Wingen sur Moder</a:t>
            </a: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L’après-midi : musée Lalique</a:t>
            </a: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Nous rentrerons </a:t>
            </a:r>
            <a:r>
              <a:rPr lang="fr-FR" sz="2500" b="1" i="1">
                <a:latin typeface="inherit"/>
                <a:cs typeface="Vijaya" panose="02020604020202020204" pitchFamily="18" charset="0"/>
              </a:rPr>
              <a:t>vers 17h-17h30</a:t>
            </a:r>
            <a:endParaRPr lang="fr-FR" sz="2500" i="1" dirty="0">
              <a:latin typeface="inherit"/>
              <a:cs typeface="Vijaya" panose="02020604020202020204" pitchFamily="18" charset="0"/>
            </a:endParaRPr>
          </a:p>
          <a:p>
            <a:pPr algn="ctr"/>
            <a:br>
              <a:rPr lang="fr-FR" dirty="0">
                <a:latin typeface="inherit"/>
              </a:rPr>
            </a:br>
            <a:endParaRPr lang="fr-FR" dirty="0">
              <a:latin typeface="inherit"/>
            </a:endParaRPr>
          </a:p>
          <a:p>
            <a:br>
              <a:rPr lang="fr-FR" dirty="0">
                <a:latin typeface="inherit"/>
              </a:rPr>
            </a:br>
            <a:endParaRPr lang="fr-FR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00593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D504457-13E1-FA91-22DF-4BBDD907A785}"/>
              </a:ext>
            </a:extLst>
          </p:cNvPr>
          <p:cNvSpPr txBox="1"/>
          <p:nvPr/>
        </p:nvSpPr>
        <p:spPr>
          <a:xfrm>
            <a:off x="1237716" y="487110"/>
            <a:ext cx="9716568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b="1" dirty="0">
              <a:solidFill>
                <a:srgbClr val="0D2E46"/>
              </a:solidFill>
              <a:latin typeface="inherit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fr-FR" sz="1800" b="1" i="1" dirty="0">
                <a:solidFill>
                  <a:srgbClr val="0D2E46"/>
                </a:solidFill>
                <a:latin typeface="inherit"/>
                <a:cs typeface="Vijaya" panose="02020604020202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lang="fr-FR" sz="2500" b="1" i="1" dirty="0">
                <a:latin typeface="inherit"/>
                <a:cs typeface="Vijaya" panose="02020604020202020204" pitchFamily="18" charset="0"/>
              </a:rPr>
              <a:t>Animation de la chambre des commerces du Grand-Est</a:t>
            </a:r>
            <a:endParaRPr lang="fr-FR" sz="2500" i="1" dirty="0">
              <a:latin typeface="inherit"/>
              <a:cs typeface="Vijaya" panose="02020604020202020204" pitchFamily="18" charset="0"/>
            </a:endParaRPr>
          </a:p>
          <a:p>
            <a:pPr algn="ctr"/>
            <a:r>
              <a:rPr lang="fr-FR" sz="2500" b="1" i="1" dirty="0">
                <a:solidFill>
                  <a:srgbClr val="002060"/>
                </a:solidFill>
                <a:latin typeface="inherit"/>
                <a:cs typeface="Vijaya" panose="02020604020202020204" pitchFamily="18" charset="0"/>
              </a:rPr>
              <a:t>Mai-juin</a:t>
            </a:r>
            <a:endParaRPr lang="fr-FR" sz="2500" i="1" dirty="0">
              <a:solidFill>
                <a:srgbClr val="002060"/>
              </a:solidFill>
              <a:latin typeface="inherit"/>
              <a:cs typeface="Vijaya" panose="02020604020202020204" pitchFamily="18" charset="0"/>
            </a:endParaRP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Réduire les déchets</a:t>
            </a:r>
            <a:endParaRPr lang="fr-FR" sz="2500" i="1" dirty="0">
              <a:latin typeface="inherit"/>
              <a:cs typeface="Vijaya" panose="02020604020202020204" pitchFamily="18" charset="0"/>
            </a:endParaRP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*** </a:t>
            </a: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Traces de nos cours d’histoire à Strasbourg</a:t>
            </a:r>
          </a:p>
          <a:p>
            <a:pPr algn="ctr"/>
            <a:r>
              <a:rPr lang="fr-FR" sz="2500" b="1" i="1" dirty="0">
                <a:latin typeface="inherit"/>
                <a:cs typeface="Vijaya" panose="02020604020202020204" pitchFamily="18" charset="0"/>
              </a:rPr>
              <a:t>Visite de la ville et montée à la plate-forme de la Cathédrale</a:t>
            </a:r>
          </a:p>
          <a:p>
            <a:pPr algn="ctr"/>
            <a:r>
              <a:rPr lang="fr-FR" sz="2500" b="1" i="1" dirty="0">
                <a:solidFill>
                  <a:srgbClr val="002060"/>
                </a:solidFill>
                <a:latin typeface="inherit"/>
                <a:cs typeface="Vijaya" panose="02020604020202020204" pitchFamily="18" charset="0"/>
              </a:rPr>
              <a:t>Fin juin</a:t>
            </a:r>
            <a:endParaRPr lang="fr-FR" sz="2500" i="1" dirty="0">
              <a:latin typeface="inherit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2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8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15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plein air, collage, personne, eau&#10;&#10;Description générée automatiquement">
            <a:extLst>
              <a:ext uri="{FF2B5EF4-FFF2-40B4-BE49-F238E27FC236}">
                <a16:creationId xmlns:a16="http://schemas.microsoft.com/office/drawing/2014/main" id="{8A417671-0358-E144-BC60-F779F0C2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" y="123168"/>
            <a:ext cx="6323798" cy="632379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6557226" y="696910"/>
            <a:ext cx="5378451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dirty="0">
              <a:solidFill>
                <a:srgbClr val="0F496F"/>
              </a:solidFill>
            </a:endParaRP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200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Classe</a:t>
            </a:r>
            <a:r>
              <a:rPr lang="en-US" sz="3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transplantée</a:t>
            </a:r>
            <a:r>
              <a:rPr lang="en-US" sz="3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Merlimont</a:t>
            </a:r>
            <a:r>
              <a:rPr lang="en-US" sz="3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et la Baie de Somme  </a:t>
            </a:r>
            <a:endParaRPr lang="en-US" sz="3200" dirty="0">
              <a:solidFill>
                <a:schemeClr val="bg1"/>
              </a:solidFill>
            </a:endParaRP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du </a:t>
            </a:r>
            <a:r>
              <a:rPr lang="en-US" sz="2000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lundi</a:t>
            </a: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17 au 21 mars 2025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b="1" dirty="0">
              <a:solidFill>
                <a:srgbClr val="0F496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b="1" dirty="0">
              <a:solidFill>
                <a:srgbClr val="0F496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b="1" dirty="0">
              <a:solidFill>
                <a:srgbClr val="0F496F"/>
              </a:solidFill>
            </a:endParaRP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b="1" dirty="0">
              <a:solidFill>
                <a:srgbClr val="0F496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dirty="0">
              <a:solidFill>
                <a:srgbClr val="0F496F"/>
              </a:solidFill>
            </a:endParaRP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8285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1348268" cy="4381857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Sujets évoqués </a:t>
            </a:r>
            <a:br>
              <a:rPr lang="fr-FR" dirty="0"/>
            </a:br>
            <a:br>
              <a:rPr lang="fr-FR" dirty="0"/>
            </a:br>
            <a:r>
              <a:rPr lang="fr-FR" sz="3000" dirty="0"/>
              <a:t>* Programme – Travail – Notation - Emploi du temps</a:t>
            </a:r>
            <a:br>
              <a:rPr lang="fr-FR" sz="3000" dirty="0"/>
            </a:br>
            <a:br>
              <a:rPr lang="fr-FR" sz="3000" dirty="0"/>
            </a:br>
            <a:r>
              <a:rPr lang="fr-FR" sz="3000" dirty="0"/>
              <a:t>* Sport</a:t>
            </a:r>
            <a:br>
              <a:rPr lang="fr-FR" sz="3000" dirty="0"/>
            </a:br>
            <a:br>
              <a:rPr lang="fr-FR" sz="3000" dirty="0"/>
            </a:br>
            <a:r>
              <a:rPr lang="fr-FR" sz="3000" dirty="0"/>
              <a:t>* Sorties </a:t>
            </a:r>
          </a:p>
        </p:txBody>
      </p:sp>
    </p:spTree>
    <p:extLst>
      <p:ext uri="{BB962C8B-B14F-4D97-AF65-F5344CB8AC3E}">
        <p14:creationId xmlns:p14="http://schemas.microsoft.com/office/powerpoint/2010/main" val="284752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abits, Visage humain, personne, texte&#10;&#10;Description générée automatiquement">
            <a:extLst>
              <a:ext uri="{FF2B5EF4-FFF2-40B4-BE49-F238E27FC236}">
                <a16:creationId xmlns:a16="http://schemas.microsoft.com/office/drawing/2014/main" id="{7504D53B-2FC1-ECAD-BD2B-8658D1849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18" y="217307"/>
            <a:ext cx="3589234" cy="2691926"/>
          </a:xfrm>
          <a:prstGeom prst="rect">
            <a:avLst/>
          </a:prstGeom>
        </p:spPr>
      </p:pic>
      <p:pic>
        <p:nvPicPr>
          <p:cNvPr id="9" name="Image 8" descr="Une image contenant plein air, ciel, faire du surf, transport&#10;&#10;Description générée automatiquement">
            <a:extLst>
              <a:ext uri="{FF2B5EF4-FFF2-40B4-BE49-F238E27FC236}">
                <a16:creationId xmlns:a16="http://schemas.microsoft.com/office/drawing/2014/main" id="{2BE38C7C-F387-A17F-F70B-7BFFAF122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35" y="445362"/>
            <a:ext cx="4418961" cy="5894068"/>
          </a:xfrm>
          <a:prstGeom prst="rect">
            <a:avLst/>
          </a:prstGeom>
        </p:spPr>
      </p:pic>
      <p:pic>
        <p:nvPicPr>
          <p:cNvPr id="11" name="Image 10" descr="Une image contenant habits, personne, musée, intérieur&#10;&#10;Description générée automatiquement">
            <a:extLst>
              <a:ext uri="{FF2B5EF4-FFF2-40B4-BE49-F238E27FC236}">
                <a16:creationId xmlns:a16="http://schemas.microsoft.com/office/drawing/2014/main" id="{45AE8B8C-83C6-330B-2F29-51CD14480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" y="998712"/>
            <a:ext cx="3589234" cy="4787367"/>
          </a:xfrm>
          <a:prstGeom prst="rect">
            <a:avLst/>
          </a:prstGeom>
        </p:spPr>
      </p:pic>
      <p:pic>
        <p:nvPicPr>
          <p:cNvPr id="13" name="Image 12" descr="Une image contenant mammifère, plein air, Mammifère marin, mammifère aquatiques&#10;&#10;Description générée automatiquement">
            <a:extLst>
              <a:ext uri="{FF2B5EF4-FFF2-40B4-BE49-F238E27FC236}">
                <a16:creationId xmlns:a16="http://schemas.microsoft.com/office/drawing/2014/main" id="{5A6F2A17-6061-521A-6431-BABA17348D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18" y="3203856"/>
            <a:ext cx="3589234" cy="20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Espace réservé du contenu 3" descr="Une image contenant personnes, groupe&#10;&#10;Description générée automatiquement">
            <a:extLst>
              <a:ext uri="{FF2B5EF4-FFF2-40B4-BE49-F238E27FC236}">
                <a16:creationId xmlns:a16="http://schemas.microsoft.com/office/drawing/2014/main" id="{5B315418-1E8A-1EF4-8BE3-614EE9D20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4" b="79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71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D16348-B64D-4449-8236-9CBC3DCAFD41}"/>
              </a:ext>
            </a:extLst>
          </p:cNvPr>
          <p:cNvSpPr/>
          <p:nvPr/>
        </p:nvSpPr>
        <p:spPr>
          <a:xfrm>
            <a:off x="999858" y="3533386"/>
            <a:ext cx="102595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</a:rPr>
              <a:t>Aucune durant l’année scolaire</a:t>
            </a:r>
          </a:p>
          <a:p>
            <a:pPr marL="285750" indent="-285750">
              <a:buFontTx/>
              <a:buChar char="-"/>
            </a:pPr>
            <a:endParaRPr lang="fr-FR" sz="4000" dirty="0"/>
          </a:p>
          <a:p>
            <a:pPr algn="ctr"/>
            <a:r>
              <a:rPr lang="fr-FR" sz="4000" b="1" dirty="0"/>
              <a:t>Fin des cours </a:t>
            </a:r>
          </a:p>
          <a:p>
            <a:pPr algn="ctr"/>
            <a:r>
              <a:rPr lang="fr-FR" sz="3000" b="1" dirty="0">
                <a:solidFill>
                  <a:srgbClr val="002060"/>
                </a:solidFill>
              </a:rPr>
              <a:t>Mardi soir 1er juillet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16348-B64D-4449-8236-9CBC3DCAFD41}"/>
              </a:ext>
            </a:extLst>
          </p:cNvPr>
          <p:cNvSpPr/>
          <p:nvPr/>
        </p:nvSpPr>
        <p:spPr>
          <a:xfrm>
            <a:off x="3473326" y="2616728"/>
            <a:ext cx="5245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Journées banalisées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9955" y="246587"/>
            <a:ext cx="699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Conseils d’école </a:t>
            </a:r>
          </a:p>
          <a:p>
            <a:pPr algn="ctr"/>
            <a:r>
              <a:rPr lang="fr-FR" sz="3000" b="1" dirty="0">
                <a:solidFill>
                  <a:srgbClr val="002060"/>
                </a:solidFill>
              </a:rPr>
              <a:t>Mardi 28 janvier</a:t>
            </a:r>
          </a:p>
          <a:p>
            <a:pPr algn="ctr"/>
            <a:r>
              <a:rPr lang="fr-FR" sz="3000" b="1" dirty="0">
                <a:solidFill>
                  <a:srgbClr val="002060"/>
                </a:solidFill>
              </a:rPr>
              <a:t>Mardi 24 juin</a:t>
            </a:r>
          </a:p>
        </p:txBody>
      </p:sp>
    </p:spTree>
    <p:extLst>
      <p:ext uri="{BB962C8B-B14F-4D97-AF65-F5344CB8AC3E}">
        <p14:creationId xmlns:p14="http://schemas.microsoft.com/office/powerpoint/2010/main" val="29345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8362" y="1772728"/>
            <a:ext cx="8983049" cy="2281687"/>
          </a:xfrm>
        </p:spPr>
        <p:txBody>
          <a:bodyPr>
            <a:noAutofit/>
          </a:bodyPr>
          <a:lstStyle/>
          <a:p>
            <a:r>
              <a:rPr lang="fr-FR" sz="3000" dirty="0">
                <a:solidFill>
                  <a:srgbClr val="002060"/>
                </a:solidFill>
                <a:latin typeface="inherit"/>
              </a:rPr>
              <a:t>Plus de repas en classe</a:t>
            </a:r>
          </a:p>
          <a:p>
            <a:r>
              <a:rPr lang="fr-FR" sz="3200" dirty="0">
                <a:solidFill>
                  <a:srgbClr val="002060"/>
                </a:solidFill>
                <a:latin typeface="inherit"/>
              </a:rPr>
              <a:t>Goûters le matin de fruits et légumes à privilégier</a:t>
            </a:r>
          </a:p>
          <a:p>
            <a:r>
              <a:rPr lang="fr-FR" sz="3200" dirty="0">
                <a:solidFill>
                  <a:srgbClr val="002060"/>
                </a:solidFill>
                <a:latin typeface="inherit"/>
              </a:rPr>
              <a:t>Gâteau d’anniversaire autorisé !</a:t>
            </a:r>
          </a:p>
          <a:p>
            <a:endParaRPr lang="fr-FR" sz="3000" dirty="0"/>
          </a:p>
        </p:txBody>
      </p:sp>
      <p:sp>
        <p:nvSpPr>
          <p:cNvPr id="4" name="Rectangle 3"/>
          <p:cNvSpPr/>
          <p:nvPr/>
        </p:nvSpPr>
        <p:spPr>
          <a:xfrm>
            <a:off x="4568486" y="242340"/>
            <a:ext cx="3609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Restauration</a:t>
            </a:r>
          </a:p>
        </p:txBody>
      </p:sp>
    </p:spTree>
    <p:extLst>
      <p:ext uri="{BB962C8B-B14F-4D97-AF65-F5344CB8AC3E}">
        <p14:creationId xmlns:p14="http://schemas.microsoft.com/office/powerpoint/2010/main" val="3172580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E284C-F43E-4EE4-B67D-99DF360FD8E8}"/>
              </a:ext>
            </a:extLst>
          </p:cNvPr>
          <p:cNvSpPr/>
          <p:nvPr/>
        </p:nvSpPr>
        <p:spPr>
          <a:xfrm>
            <a:off x="4685912" y="3429000"/>
            <a:ext cx="3057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/>
              <a:t>Des questions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0019D-EB1D-4788-89C8-4E85BF7CE2DE}"/>
              </a:ext>
            </a:extLst>
          </p:cNvPr>
          <p:cNvSpPr/>
          <p:nvPr/>
        </p:nvSpPr>
        <p:spPr>
          <a:xfrm>
            <a:off x="977892" y="1104905"/>
            <a:ext cx="10179390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000" b="1" dirty="0"/>
              <a:t>Des membres de l’API</a:t>
            </a:r>
          </a:p>
          <a:p>
            <a:pPr algn="ctr"/>
            <a:endParaRPr lang="fr-FR" sz="3000" b="1" dirty="0"/>
          </a:p>
          <a:p>
            <a:pPr algn="ctr"/>
            <a:r>
              <a:rPr lang="fr-FR" sz="3000" b="1" dirty="0"/>
              <a:t>Délégués-parents § délégués-élèves présents au CVE</a:t>
            </a:r>
          </a:p>
          <a:p>
            <a:pPr algn="ctr"/>
            <a:r>
              <a:rPr lang="fr-FR" sz="3000" b="1" dirty="0"/>
              <a:t>Elections : mi-octobre    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66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326" y="-1376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La classe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2604360"/>
            <a:ext cx="10515600" cy="73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classe : 13 filles et 12 garçons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38200" y="1526773"/>
            <a:ext cx="10515600" cy="736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Marie-Noëlle </a:t>
            </a:r>
            <a:r>
              <a:rPr lang="fr-FR" dirty="0" err="1"/>
              <a:t>Brosseau</a:t>
            </a:r>
            <a:r>
              <a:rPr lang="fr-FR" dirty="0"/>
              <a:t>  06.29.38.36.92 – </a:t>
            </a:r>
            <a:r>
              <a:rPr lang="fr-FR" dirty="0">
                <a:hlinkClick r:id="rId2"/>
              </a:rPr>
              <a:t>marie.noelle.brosseau@gmail.com</a:t>
            </a:r>
            <a:r>
              <a:rPr lang="fr-FR" dirty="0"/>
              <a:t> (sur le site) et par Ecole Directe 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38200" y="3677407"/>
            <a:ext cx="10515600" cy="736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CM1 : Une nouvelle place dans le cycle depuis 2016</a:t>
            </a:r>
          </a:p>
          <a:p>
            <a:r>
              <a:rPr lang="fr-FR" dirty="0"/>
              <a:t>Evaluations nationales passées la semaine dernière, nous communiquerons les résultats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F58131E-8458-48E0-A955-EB5AF340EE7B}"/>
              </a:ext>
            </a:extLst>
          </p:cNvPr>
          <p:cNvSpPr txBox="1">
            <a:spLocks/>
          </p:cNvSpPr>
          <p:nvPr/>
        </p:nvSpPr>
        <p:spPr>
          <a:xfrm>
            <a:off x="838200" y="4652041"/>
            <a:ext cx="10515600" cy="75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Communication avec les Parents : Ecole directe – trieur</a:t>
            </a:r>
          </a:p>
          <a:p>
            <a:r>
              <a:rPr lang="fr-FR" dirty="0"/>
              <a:t>Pour les rendez-vous : tous les midis et les jeudis et vendredis après l’école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4EA91C-1529-84B7-5EE6-A17CB1CDE12E}"/>
              </a:ext>
            </a:extLst>
          </p:cNvPr>
          <p:cNvSpPr txBox="1"/>
          <p:nvPr/>
        </p:nvSpPr>
        <p:spPr>
          <a:xfrm>
            <a:off x="838200" y="5784571"/>
            <a:ext cx="1088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* Divers rappels : horaires - médicaments(remplir la fiche donnée) – absences - soucis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10" y="1299713"/>
            <a:ext cx="4242229" cy="4405223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753888" y="0"/>
            <a:ext cx="8534400" cy="1507067"/>
          </a:xfrm>
        </p:spPr>
        <p:txBody>
          <a:bodyPr/>
          <a:lstStyle/>
          <a:p>
            <a:pPr algn="ctr"/>
            <a:r>
              <a:rPr lang="fr-FR" b="1" dirty="0"/>
              <a:t>Le Programme Primaire – le PP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8121" y="1299713"/>
            <a:ext cx="6096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500" b="1" dirty="0">
                <a:latin typeface="Myriad Pro"/>
              </a:rPr>
              <a:t>Notre mission</a:t>
            </a:r>
          </a:p>
          <a:p>
            <a:pPr algn="ctr"/>
            <a:r>
              <a:rPr lang="fr-FR" sz="3000" b="1" dirty="0">
                <a:latin typeface="Myriad Pro"/>
              </a:rPr>
              <a:t>L’IB développe chez les jeunes la curiosité intellectuelle, les connaissances et l’altruisme nécessaires pour contribuer à bâtir un monde meilleur et plus paisible, grâce à une éducation qui repose sur l’entente mutuelle et le respect interculturel.</a:t>
            </a:r>
            <a:endParaRPr lang="fr-FR" sz="3000" b="1" i="0" dirty="0">
              <a:effectLst/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648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0421" y="3139034"/>
            <a:ext cx="5890591" cy="702472"/>
          </a:xfrm>
        </p:spPr>
        <p:txBody>
          <a:bodyPr>
            <a:normAutofit/>
          </a:bodyPr>
          <a:lstStyle/>
          <a:p>
            <a:r>
              <a:rPr lang="fr-FR" sz="2000" dirty="0"/>
              <a:t>NOS UNIT</a:t>
            </a:r>
            <a:r>
              <a:rPr lang="de-DE" sz="2000" dirty="0">
                <a:cs typeface="Calibri"/>
              </a:rPr>
              <a:t>é</a:t>
            </a:r>
            <a:r>
              <a:rPr lang="fr-FR" sz="2000" dirty="0"/>
              <a:t>S de Recherches Au CM1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AF3C767-7806-4ADB-8E82-00BE77C7958B}"/>
              </a:ext>
            </a:extLst>
          </p:cNvPr>
          <p:cNvGrpSpPr/>
          <p:nvPr/>
        </p:nvGrpSpPr>
        <p:grpSpPr>
          <a:xfrm>
            <a:off x="151765" y="117257"/>
            <a:ext cx="3385732" cy="2971987"/>
            <a:chOff x="322624" y="553748"/>
            <a:chExt cx="3385732" cy="297198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110565E-D402-4B2B-88F4-E0A45E4B8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624" y="553748"/>
              <a:ext cx="3385731" cy="1580008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AA50D1A-8DFF-40D5-8B3E-131231F82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624" y="2541705"/>
              <a:ext cx="3385731" cy="98403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74DD15E-4A28-417D-A373-51BB00399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624" y="2133756"/>
              <a:ext cx="3385732" cy="407949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9454AB3-6A20-4316-8D06-BB039942EABA}"/>
              </a:ext>
            </a:extLst>
          </p:cNvPr>
          <p:cNvGrpSpPr/>
          <p:nvPr/>
        </p:nvGrpSpPr>
        <p:grpSpPr>
          <a:xfrm>
            <a:off x="8653938" y="117257"/>
            <a:ext cx="3385731" cy="3057904"/>
            <a:chOff x="4397809" y="553748"/>
            <a:chExt cx="3385731" cy="305790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C516261-2914-4765-BFA6-6B1171D5B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7809" y="553748"/>
              <a:ext cx="3385731" cy="1621907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02FE761-D585-4114-AD32-76476A465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7809" y="2175655"/>
              <a:ext cx="3385731" cy="567860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FC097D3-7144-4458-B396-FBF07D2BF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97809" y="2743515"/>
              <a:ext cx="3385731" cy="868137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2DE4BEC-B654-4140-A765-A5C689588E9E}"/>
              </a:ext>
            </a:extLst>
          </p:cNvPr>
          <p:cNvGrpSpPr/>
          <p:nvPr/>
        </p:nvGrpSpPr>
        <p:grpSpPr>
          <a:xfrm>
            <a:off x="4418063" y="117257"/>
            <a:ext cx="3386292" cy="2950127"/>
            <a:chOff x="8527712" y="553748"/>
            <a:chExt cx="3386292" cy="2950127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3BCEB20C-4AE8-4474-B94B-2D02A093A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27712" y="553748"/>
              <a:ext cx="3386292" cy="1596271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DDE138C-4CFB-4179-B27F-4CC52F782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27712" y="2150019"/>
              <a:ext cx="3386292" cy="470109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65C2D0C-1B50-4A9E-AE2D-905835231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27712" y="2620128"/>
              <a:ext cx="3386292" cy="883747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8944CEF-EA8B-47D2-B2BC-14052CE570E6}"/>
              </a:ext>
            </a:extLst>
          </p:cNvPr>
          <p:cNvGrpSpPr/>
          <p:nvPr/>
        </p:nvGrpSpPr>
        <p:grpSpPr>
          <a:xfrm>
            <a:off x="151764" y="3769496"/>
            <a:ext cx="3385731" cy="2971247"/>
            <a:chOff x="322624" y="4008715"/>
            <a:chExt cx="3385731" cy="2971247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9DB89E57-5BD9-4596-99F8-DAC7481E1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2624" y="4008715"/>
              <a:ext cx="3385731" cy="1589221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4B83708E-23BF-481E-88E5-2D74000DA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2624" y="5597936"/>
              <a:ext cx="3385731" cy="538377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47BA6B9-13C4-493D-9CD8-AC0D43D36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2624" y="6136313"/>
              <a:ext cx="3385731" cy="843649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C62D0341-ACF0-40DD-AF09-4CC5B0386435}"/>
              </a:ext>
            </a:extLst>
          </p:cNvPr>
          <p:cNvGrpSpPr/>
          <p:nvPr/>
        </p:nvGrpSpPr>
        <p:grpSpPr>
          <a:xfrm>
            <a:off x="8684364" y="3841506"/>
            <a:ext cx="3385732" cy="2899237"/>
            <a:chOff x="4324526" y="3999789"/>
            <a:chExt cx="3385732" cy="2899237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37A2700-12B5-428C-AD73-B70CA000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24526" y="3999789"/>
              <a:ext cx="3385731" cy="1592271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24051161-70DA-4309-BEA8-D519AF65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24526" y="5588879"/>
              <a:ext cx="3385731" cy="482145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946F013C-D3C9-42BF-80E6-E75505D3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24526" y="6071024"/>
              <a:ext cx="3385732" cy="828002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F0AF633C-9821-4C60-8CDD-5B8ABB0C0484}"/>
              </a:ext>
            </a:extLst>
          </p:cNvPr>
          <p:cNvGrpSpPr/>
          <p:nvPr/>
        </p:nvGrpSpPr>
        <p:grpSpPr>
          <a:xfrm>
            <a:off x="4418063" y="3932060"/>
            <a:ext cx="3386292" cy="2808683"/>
            <a:chOff x="8684364" y="3841506"/>
            <a:chExt cx="3386292" cy="2808683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F8451C35-2BAB-49C7-B117-2B1AEFC05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684364" y="3841506"/>
              <a:ext cx="3386292" cy="1612245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C1A150B7-BB32-4A7A-9DB3-A4B37BEC1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684364" y="5453751"/>
              <a:ext cx="3386292" cy="469745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BF37BD2E-4916-4AF3-AA4D-8B7DAA28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684364" y="5923496"/>
              <a:ext cx="3386292" cy="72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02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875" y="428179"/>
            <a:ext cx="1082902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fr-FR" sz="3000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8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3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Thème transdisciplinaire de la période 1 : </a:t>
            </a:r>
          </a:p>
          <a:p>
            <a:pPr lvl="0" algn="just">
              <a:spcAft>
                <a:spcPts val="600"/>
              </a:spcAft>
              <a:buSzPts val="800"/>
              <a:tabLst>
                <a:tab pos="228600" algn="l"/>
              </a:tabLst>
            </a:pPr>
            <a:r>
              <a:rPr lang="fr-FR" sz="30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Qui nous sommes</a:t>
            </a:r>
          </a:p>
          <a:p>
            <a:pPr algn="just">
              <a:spcAft>
                <a:spcPts val="600"/>
              </a:spcAft>
            </a:pPr>
            <a:r>
              <a:rPr lang="fr-FR" sz="3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fr-FR" sz="3000" b="1" dirty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fr-FR" sz="3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fr-FR" sz="30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Jeudi 17 octobre : Produire et présenter une exposition pour donner suite à l’étude, aux visites et aux recherches sur quelques religions du monde </a:t>
            </a:r>
          </a:p>
          <a:p>
            <a:pPr>
              <a:spcAft>
                <a:spcPts val="600"/>
              </a:spcAft>
            </a:pPr>
            <a:r>
              <a:rPr lang="fr-FR" sz="30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sz="30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Vendredi 18 octobre : Partage d’un goûter des religions</a:t>
            </a:r>
            <a:endParaRPr lang="fr-FR" sz="30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559" y="446574"/>
            <a:ext cx="108750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EMC :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Visites des 3 lieux de cultes ( 1 visite par classe )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Recherches sur les religions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Restitution sur panneaux et exposition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Recherche sur des grands monuments religieux dans le monde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Inventer, créer un nouveau culte ( Dieu, symbole, lieu, objet, fêtes, prophète … )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Français et Histoire :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Etude de textes en rapport avec la religion ( Clovis et sa conversion,  …)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Etude de grands personnages fondamentaux ( Abraham, Clovis, Charlemagne … )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Etude des migrations des Musulmans et leur implantation au nord de l’Afrique et en Europe au Moyen Age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Histoire de l’Art : 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Etude de vitraux ( description, réalisation, travail géométrique sur les formes)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Mathématiques : 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Etude des chiffres arabes et romains.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Géométrie : Polygones et cercles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Allemand :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vocabulaire du calendrier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822" t="31266" r="34883" b="13013"/>
          <a:stretch/>
        </p:blipFill>
        <p:spPr>
          <a:xfrm>
            <a:off x="234206" y="347569"/>
            <a:ext cx="11745009" cy="6274483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17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850975"/>
            <a:ext cx="10515600" cy="81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Dictée-Dictée à corriger / Autodictée / Mots invariables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2460325"/>
            <a:ext cx="10515600" cy="67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Rituels quotidiens et Travail Personnel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38200" y="1697793"/>
            <a:ext cx="10515600" cy="148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Devoirs et apprentissage des leçons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38200" y="4396775"/>
            <a:ext cx="10515600" cy="679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Articles de presse et exposés – présenter 1 exposé dans l’année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38200" y="3376843"/>
            <a:ext cx="10515600" cy="67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Gestion des classeurs et signatures – Vérification du trieur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38200" y="5367721"/>
            <a:ext cx="10515600" cy="679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Lire un livre pendant les vacances et préparer la fiche de lecture / les </a:t>
            </a:r>
            <a:r>
              <a:rPr lang="fr-FR" dirty="0" err="1"/>
              <a:t>Incos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6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1089</TotalTime>
  <Words>447</Words>
  <Application>Microsoft Office PowerPoint</Application>
  <PresentationFormat>Grand écran</PresentationFormat>
  <Paragraphs>124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Aptos Narrow</vt:lpstr>
      <vt:lpstr>Arial</vt:lpstr>
      <vt:lpstr>Calibri</vt:lpstr>
      <vt:lpstr>Century Gothic</vt:lpstr>
      <vt:lpstr>Comic Sans MS</vt:lpstr>
      <vt:lpstr>inherit</vt:lpstr>
      <vt:lpstr>Myriad Pro</vt:lpstr>
      <vt:lpstr>Symbol</vt:lpstr>
      <vt:lpstr>Times New Roman</vt:lpstr>
      <vt:lpstr>Vijaya</vt:lpstr>
      <vt:lpstr>Wingdings 3</vt:lpstr>
      <vt:lpstr>Secteur</vt:lpstr>
      <vt:lpstr> Réunion de présentation du CM1a aux parents du jeudi 19 septembre  </vt:lpstr>
      <vt:lpstr> Sujets évoqués   * Programme – Travail – Notation - Emploi du temps  * Sport  * Sorties </vt:lpstr>
      <vt:lpstr>La classe</vt:lpstr>
      <vt:lpstr>Le Programme Primaire – le PP</vt:lpstr>
      <vt:lpstr>NOS UNITéS de Recherches Au CM1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incos :   rallye – lecture  Lire 6 livres sur l’année / compléter un carnet de lecture ainsi que des Quiz  Qu’est-ce que le prix des incorruptibles ? Le Prix des Incorruptibles est le premier prix littéraire décerné par les jeunes lecteurs de la maternelle au lycée.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présentation du CM1a aux parents</dc:title>
  <dc:creator>Juliette</dc:creator>
  <cp:lastModifiedBy>BROSSEAU Marie-Noelle</cp:lastModifiedBy>
  <cp:revision>122</cp:revision>
  <dcterms:created xsi:type="dcterms:W3CDTF">2016-09-21T12:59:19Z</dcterms:created>
  <dcterms:modified xsi:type="dcterms:W3CDTF">2024-09-19T17:16:31Z</dcterms:modified>
</cp:coreProperties>
</file>