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9" r:id="rId4"/>
    <p:sldId id="260" r:id="rId5"/>
    <p:sldId id="257" r:id="rId6"/>
    <p:sldId id="258" r:id="rId7"/>
    <p:sldId id="263" r:id="rId8"/>
    <p:sldId id="261" r:id="rId9"/>
    <p:sldId id="264" r:id="rId10"/>
    <p:sldId id="262"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46D80-19C9-480E-AC22-C4D1D251D5C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8DBB3AB-3F0A-4BD5-8CCE-B25D59DE2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1AE211-A22E-4A27-901B-7502D36F47D4}"/>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5" name="Espace réservé du pied de page 4">
            <a:extLst>
              <a:ext uri="{FF2B5EF4-FFF2-40B4-BE49-F238E27FC236}">
                <a16:creationId xmlns:a16="http://schemas.microsoft.com/office/drawing/2014/main" id="{C4F1E1FB-28ED-49D5-9772-626F18D86B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205EEE-2909-468A-BE7E-921D697A8F19}"/>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418027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5E1AD-9E6D-43F4-A064-44C7A6889F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CD56C3B-C4E6-4988-B9CC-80D755F1E91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04A208-B8AE-49E9-AD4E-CF25BD81E91F}"/>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5" name="Espace réservé du pied de page 4">
            <a:extLst>
              <a:ext uri="{FF2B5EF4-FFF2-40B4-BE49-F238E27FC236}">
                <a16:creationId xmlns:a16="http://schemas.microsoft.com/office/drawing/2014/main" id="{B12F0C17-764A-4C18-A8C8-C0678500DE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B7D2CB-2EBA-4D1A-AD8C-BD51AB2EC58A}"/>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212639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173E023-E16F-47ED-8E7F-0481B63163E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43093DC-9D22-4A3C-BDD1-C83C3188142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124BA0-7F5A-4E22-A178-80D9851C0BB2}"/>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5" name="Espace réservé du pied de page 4">
            <a:extLst>
              <a:ext uri="{FF2B5EF4-FFF2-40B4-BE49-F238E27FC236}">
                <a16:creationId xmlns:a16="http://schemas.microsoft.com/office/drawing/2014/main" id="{49CAAA6D-5328-4745-BDF1-0596284786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87D0F3-76B8-4914-B96F-09BD75756BBC}"/>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37295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B6701-D220-4A03-AE8F-E7F96379FD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964228-6D41-4AB4-B964-4A3DB82DF2A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AE039D-67CF-4EC4-8F9E-79F9E73C284F}"/>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5" name="Espace réservé du pied de page 4">
            <a:extLst>
              <a:ext uri="{FF2B5EF4-FFF2-40B4-BE49-F238E27FC236}">
                <a16:creationId xmlns:a16="http://schemas.microsoft.com/office/drawing/2014/main" id="{A94CF8ED-CC05-4026-8B12-A8B51C2D3D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3A8E2B-550A-406F-90C2-E85B80DC5BCC}"/>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295189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65848-9D5A-4E2B-920D-3D9A82E3140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5DE6C0-E02B-45E5-93D3-0FA8368154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AF78958-5A0F-4202-B3FB-BD79124F7F05}"/>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5" name="Espace réservé du pied de page 4">
            <a:extLst>
              <a:ext uri="{FF2B5EF4-FFF2-40B4-BE49-F238E27FC236}">
                <a16:creationId xmlns:a16="http://schemas.microsoft.com/office/drawing/2014/main" id="{CE036168-C202-4F88-8148-E6018EAE98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C85A85-4977-4FD0-B344-222C181284BD}"/>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47955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F6F2E-20FD-4D63-AE42-E9CB99D3B30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55A57A-E935-4D45-9A40-9E665AFC553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AF83EF9-F52F-4C42-ABEC-DD6F96DBAAF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B744650-3929-4D79-B00D-E136DEFC0193}"/>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6" name="Espace réservé du pied de page 5">
            <a:extLst>
              <a:ext uri="{FF2B5EF4-FFF2-40B4-BE49-F238E27FC236}">
                <a16:creationId xmlns:a16="http://schemas.microsoft.com/office/drawing/2014/main" id="{2CA4EEB7-59BE-4E8B-BA2C-6FAA46E4E7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FB1C54B-C0DC-4E5A-A0C1-C3094DCDE6D6}"/>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40730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C0E79-5F9B-4378-8650-C6959216234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B7E9E40-8929-404E-8951-F4757D5DD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F9FC96B-EDA6-4AB8-A040-361286D685B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1792ED-4097-40D6-9EB5-0009F68FE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D6E0284-C44E-4C13-A6D9-13DF346FDEA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EE9443-7999-4591-93A0-5B9F669C90E3}"/>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8" name="Espace réservé du pied de page 7">
            <a:extLst>
              <a:ext uri="{FF2B5EF4-FFF2-40B4-BE49-F238E27FC236}">
                <a16:creationId xmlns:a16="http://schemas.microsoft.com/office/drawing/2014/main" id="{F7D627B7-FCBD-4B53-8325-6FA8955A187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37AE930-8E95-4394-B347-5594DA264B6F}"/>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358344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D99F12-8305-4A6A-8627-C2D7762DDA8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4A6EE57-F650-4320-B4A9-CEC81B136711}"/>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4" name="Espace réservé du pied de page 3">
            <a:extLst>
              <a:ext uri="{FF2B5EF4-FFF2-40B4-BE49-F238E27FC236}">
                <a16:creationId xmlns:a16="http://schemas.microsoft.com/office/drawing/2014/main" id="{8DAF3DFA-623E-40C1-9E0D-8B4985D5453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23B986E-FCD1-4572-9E31-3315B538C603}"/>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188826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4BB7A7-9BA5-4BB7-8160-CB635644CC08}"/>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3" name="Espace réservé du pied de page 2">
            <a:extLst>
              <a:ext uri="{FF2B5EF4-FFF2-40B4-BE49-F238E27FC236}">
                <a16:creationId xmlns:a16="http://schemas.microsoft.com/office/drawing/2014/main" id="{7DE3A306-F54F-4AB6-83CD-680C24745A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D16E92F-376A-4CA0-A873-A1F492403722}"/>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329839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EB2AF8-146B-4904-AED3-953D427395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8EF709-60DB-46F6-A715-682C63FFB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E16BAB4-16B2-48B4-A959-803EC6286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E5C9FC9-4FF9-43B7-85E5-B21CB1AF0FAE}"/>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6" name="Espace réservé du pied de page 5">
            <a:extLst>
              <a:ext uri="{FF2B5EF4-FFF2-40B4-BE49-F238E27FC236}">
                <a16:creationId xmlns:a16="http://schemas.microsoft.com/office/drawing/2014/main" id="{A6C942B6-ABFA-4321-A2B5-201610ADB2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5C3A2C-8EA2-4F2C-97BD-4F95CA880817}"/>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56024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1511D-3B8E-4E96-B5CE-B826B64422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D716DCD-5CAA-4F60-B5FC-1C7C2ABCE1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307150F-0A6A-4AD3-80F5-FB154D552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612844E-7E52-448A-9426-E6CB50B6793B}"/>
              </a:ext>
            </a:extLst>
          </p:cNvPr>
          <p:cNvSpPr>
            <a:spLocks noGrp="1"/>
          </p:cNvSpPr>
          <p:nvPr>
            <p:ph type="dt" sz="half" idx="10"/>
          </p:nvPr>
        </p:nvSpPr>
        <p:spPr/>
        <p:txBody>
          <a:bodyPr/>
          <a:lstStyle/>
          <a:p>
            <a:fld id="{147FC217-1F93-47C7-8849-DA0A53B414C4}" type="datetimeFigureOut">
              <a:rPr lang="fr-FR" smtClean="0"/>
              <a:t>11/11/2018</a:t>
            </a:fld>
            <a:endParaRPr lang="fr-FR"/>
          </a:p>
        </p:txBody>
      </p:sp>
      <p:sp>
        <p:nvSpPr>
          <p:cNvPr id="6" name="Espace réservé du pied de page 5">
            <a:extLst>
              <a:ext uri="{FF2B5EF4-FFF2-40B4-BE49-F238E27FC236}">
                <a16:creationId xmlns:a16="http://schemas.microsoft.com/office/drawing/2014/main" id="{183EA7CD-F6D8-4235-85FC-007FEE172E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45469E-8A03-4EA7-9ED5-F2F32FDB0A80}"/>
              </a:ext>
            </a:extLst>
          </p:cNvPr>
          <p:cNvSpPr>
            <a:spLocks noGrp="1"/>
          </p:cNvSpPr>
          <p:nvPr>
            <p:ph type="sldNum" sz="quarter" idx="12"/>
          </p:nvPr>
        </p:nvSpPr>
        <p:spPr/>
        <p:txBody>
          <a:bodyPr/>
          <a:lstStyle/>
          <a:p>
            <a:fld id="{AAE2AEAA-9F1E-4039-89DF-6EABECDE43C3}" type="slidenum">
              <a:rPr lang="fr-FR" smtClean="0"/>
              <a:t>‹N°›</a:t>
            </a:fld>
            <a:endParaRPr lang="fr-FR"/>
          </a:p>
        </p:txBody>
      </p:sp>
    </p:spTree>
    <p:extLst>
      <p:ext uri="{BB962C8B-B14F-4D97-AF65-F5344CB8AC3E}">
        <p14:creationId xmlns:p14="http://schemas.microsoft.com/office/powerpoint/2010/main" val="218364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82B970-27B0-4704-8D30-EB3E7B44A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878F8ED-5983-441C-BE8D-B99CD37F1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A2F526-9F0B-409E-8124-3EFF54E96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FC217-1F93-47C7-8849-DA0A53B414C4}" type="datetimeFigureOut">
              <a:rPr lang="fr-FR" smtClean="0"/>
              <a:t>11/11/2018</a:t>
            </a:fld>
            <a:endParaRPr lang="fr-FR"/>
          </a:p>
        </p:txBody>
      </p:sp>
      <p:sp>
        <p:nvSpPr>
          <p:cNvPr id="5" name="Espace réservé du pied de page 4">
            <a:extLst>
              <a:ext uri="{FF2B5EF4-FFF2-40B4-BE49-F238E27FC236}">
                <a16:creationId xmlns:a16="http://schemas.microsoft.com/office/drawing/2014/main" id="{1A6AB354-8C3F-4CAD-A368-80ACAC5E2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B4F6722-092D-40E3-A15F-BCB02BCB1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2AEAA-9F1E-4039-89DF-6EABECDE43C3}" type="slidenum">
              <a:rPr lang="fr-FR" smtClean="0"/>
              <a:t>‹N°›</a:t>
            </a:fld>
            <a:endParaRPr lang="fr-FR"/>
          </a:p>
        </p:txBody>
      </p:sp>
    </p:spTree>
    <p:extLst>
      <p:ext uri="{BB962C8B-B14F-4D97-AF65-F5344CB8AC3E}">
        <p14:creationId xmlns:p14="http://schemas.microsoft.com/office/powerpoint/2010/main" val="1767116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F65086-5A3F-4523-9012-C2C4FC169A68}"/>
              </a:ext>
            </a:extLst>
          </p:cNvPr>
          <p:cNvSpPr>
            <a:spLocks noChangeArrowheads="1"/>
          </p:cNvSpPr>
          <p:nvPr/>
        </p:nvSpPr>
        <p:spPr bwMode="auto">
          <a:xfrm>
            <a:off x="626075" y="279220"/>
            <a:ext cx="1132553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rgbClr val="000000"/>
                </a:solidFill>
                <a:effectLst/>
                <a:latin typeface="Arial" panose="020B0604020202020204" pitchFamily="34" charset="0"/>
                <a:ea typeface="Calibri, Calibri"/>
                <a:cs typeface="Calibri, Calibri"/>
              </a:rPr>
              <a:t>« O Dieu, préserve nous de la fureur des hommes du Nord »</a:t>
            </a:r>
            <a:endParaRPr kumimoji="0" lang="fr-FR" altLang="zh-CN"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1800" b="0" i="0" u="none" strike="noStrike" cap="none" normalizeH="0" baseline="0" dirty="0">
                <a:ln>
                  <a:noFill/>
                </a:ln>
                <a:solidFill>
                  <a:srgbClr val="000000"/>
                </a:solidFill>
                <a:effectLst/>
                <a:latin typeface="Arial" panose="020B0604020202020204" pitchFamily="34" charset="0"/>
                <a:ea typeface="Calibri, Calibri"/>
                <a:cs typeface="Calibri, Calibri"/>
              </a:rPr>
              <a:t>Phrase écrite par un moine dans un manuscrit du 9</a:t>
            </a:r>
            <a:r>
              <a:rPr kumimoji="0" lang="fr-FR" altLang="zh-CN" sz="1100" b="0" i="0" u="none" strike="noStrike" cap="none" normalizeH="0" baseline="0" dirty="0">
                <a:ln>
                  <a:noFill/>
                </a:ln>
                <a:solidFill>
                  <a:srgbClr val="000000"/>
                </a:solidFill>
                <a:effectLst/>
                <a:latin typeface="Arial" panose="020B0604020202020204" pitchFamily="34" charset="0"/>
                <a:ea typeface="Calibri, Calibri"/>
                <a:cs typeface="Calibri, Calibri"/>
              </a:rPr>
              <a:t>ème </a:t>
            </a:r>
            <a:r>
              <a:rPr kumimoji="0" lang="fr-FR" altLang="zh-CN" sz="1800" b="0" i="0" u="none" strike="noStrike" cap="none" normalizeH="0" baseline="0" dirty="0">
                <a:ln>
                  <a:noFill/>
                </a:ln>
                <a:solidFill>
                  <a:srgbClr val="000000"/>
                </a:solidFill>
                <a:effectLst/>
                <a:latin typeface="Arial" panose="020B0604020202020204" pitchFamily="34" charset="0"/>
                <a:ea typeface="Calibri, Calibri"/>
                <a:cs typeface="Calibri, Calibri"/>
              </a:rPr>
              <a:t>siècle en Angleterre. </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zh-CN" dirty="0">
              <a:solidFill>
                <a:srgbClr val="000000"/>
              </a:solidFill>
              <a:latin typeface="Arial" panose="020B0604020202020204" pitchFamily="34" charset="0"/>
              <a:ea typeface="Calibri, Calibri"/>
              <a:cs typeface="Calibri, 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rgbClr val="000000"/>
                </a:solidFill>
                <a:effectLst/>
                <a:latin typeface="Arial" panose="020B0604020202020204" pitchFamily="34" charset="0"/>
                <a:ea typeface="Calibri, Calibri"/>
                <a:cs typeface="Calibri, Calibri"/>
              </a:rPr>
              <a:t>Qui étaient ces hommes du Nord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rgbClr val="000000"/>
                </a:solidFill>
                <a:effectLst/>
                <a:latin typeface="Arial" panose="020B0604020202020204" pitchFamily="34" charset="0"/>
                <a:ea typeface="Calibri, Calibri"/>
                <a:cs typeface="Calibri, Calibri"/>
              </a:rPr>
              <a:t>Qu’ont-ils fait pour qu’on parle de leur fureur ?</a:t>
            </a:r>
            <a:endParaRPr kumimoji="0" lang="fr-FR" altLang="zh-CN"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pic>
        <p:nvPicPr>
          <p:cNvPr id="2049" name="images1">
            <a:extLst>
              <a:ext uri="{FF2B5EF4-FFF2-40B4-BE49-F238E27FC236}">
                <a16:creationId xmlns:a16="http://schemas.microsoft.com/office/drawing/2014/main" id="{3E39C399-5FC7-4EB2-9BAF-4DE951B1E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116" y="2760197"/>
            <a:ext cx="5978525" cy="3552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8DD10F5-9694-4AF2-A4AC-ABA4F25FB547}"/>
              </a:ext>
            </a:extLst>
          </p:cNvPr>
          <p:cNvSpPr>
            <a:spLocks noChangeArrowheads="1"/>
          </p:cNvSpPr>
          <p:nvPr/>
        </p:nvSpPr>
        <p:spPr bwMode="auto">
          <a:xfrm>
            <a:off x="0" y="14795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zh-CN" sz="1200" b="0" i="0" u="none" strike="noStrike" cap="none" normalizeH="0" baseline="0">
                <a:ln>
                  <a:noFill/>
                </a:ln>
                <a:solidFill>
                  <a:srgbClr val="000000"/>
                </a:solidFill>
                <a:effectLst/>
                <a:latin typeface="Arial" panose="020B0604020202020204" pitchFamily="34" charset="0"/>
                <a:ea typeface="Arial, Arial"/>
                <a:cs typeface="Arial, Arial"/>
              </a:rPr>
            </a:br>
            <a:endParaRPr kumimoji="0" lang="fr-FR"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28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6403B6C-6BAD-4A6E-8A46-8A5CF590F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89" y="1209530"/>
            <a:ext cx="5954241" cy="3986314"/>
          </a:xfrm>
          <a:prstGeom prst="rect">
            <a:avLst/>
          </a:prstGeom>
        </p:spPr>
      </p:pic>
      <p:pic>
        <p:nvPicPr>
          <p:cNvPr id="7" name="Image 6">
            <a:extLst>
              <a:ext uri="{FF2B5EF4-FFF2-40B4-BE49-F238E27FC236}">
                <a16:creationId xmlns:a16="http://schemas.microsoft.com/office/drawing/2014/main" id="{74C9C4DB-142D-40EB-A70C-4E217C09C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528" y="738157"/>
            <a:ext cx="5029200" cy="4714875"/>
          </a:xfrm>
          <a:prstGeom prst="rect">
            <a:avLst/>
          </a:prstGeom>
        </p:spPr>
      </p:pic>
    </p:spTree>
    <p:extLst>
      <p:ext uri="{BB962C8B-B14F-4D97-AF65-F5344CB8AC3E}">
        <p14:creationId xmlns:p14="http://schemas.microsoft.com/office/powerpoint/2010/main" val="203755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91AAAE-312C-4DB9-AB11-C44E16CC8ECE}"/>
              </a:ext>
            </a:extLst>
          </p:cNvPr>
          <p:cNvSpPr/>
          <p:nvPr/>
        </p:nvSpPr>
        <p:spPr>
          <a:xfrm>
            <a:off x="808060" y="1067674"/>
            <a:ext cx="5156412" cy="646331"/>
          </a:xfrm>
          <a:prstGeom prst="rect">
            <a:avLst/>
          </a:prstGeom>
        </p:spPr>
        <p:txBody>
          <a:bodyPr wrap="none">
            <a:spAutoFit/>
          </a:bodyPr>
          <a:lstStyle/>
          <a:p>
            <a:r>
              <a:rPr lang="fr-FR" sz="3600" dirty="0"/>
              <a:t>Scandinavie</a:t>
            </a:r>
            <a:r>
              <a:rPr lang="fr-FR" dirty="0"/>
              <a:t> (Suède, Norvège, Danemark)</a:t>
            </a:r>
          </a:p>
        </p:txBody>
      </p:sp>
      <p:sp>
        <p:nvSpPr>
          <p:cNvPr id="6" name="Rectangle 5">
            <a:extLst>
              <a:ext uri="{FF2B5EF4-FFF2-40B4-BE49-F238E27FC236}">
                <a16:creationId xmlns:a16="http://schemas.microsoft.com/office/drawing/2014/main" id="{1D9FD052-0AFD-4544-BA78-AD942290317D}"/>
              </a:ext>
            </a:extLst>
          </p:cNvPr>
          <p:cNvSpPr/>
          <p:nvPr/>
        </p:nvSpPr>
        <p:spPr>
          <a:xfrm>
            <a:off x="91646" y="2643660"/>
            <a:ext cx="6096000" cy="1938992"/>
          </a:xfrm>
          <a:prstGeom prst="rect">
            <a:avLst/>
          </a:prstGeom>
        </p:spPr>
        <p:txBody>
          <a:bodyPr>
            <a:spAutoFit/>
          </a:bodyPr>
          <a:lstStyle/>
          <a:p>
            <a:pPr algn="just"/>
            <a:r>
              <a:rPr lang="fr-FR" sz="2000" dirty="0"/>
              <a:t>Les Vikings se créent une réputation effrayante en allant piller le monastère de l'île anglaise de </a:t>
            </a:r>
            <a:r>
              <a:rPr lang="fr-FR" sz="2000" dirty="0" err="1"/>
              <a:t>Lindisfarne</a:t>
            </a:r>
            <a:r>
              <a:rPr lang="fr-FR" sz="2000" dirty="0"/>
              <a:t>. Leur attaque surprise particulièrement violente et dévastatrice sur l'île est assez fructueuse car ils remplissent leurs bateaux d'objets </a:t>
            </a:r>
            <a:r>
              <a:rPr lang="fr-FR" sz="2000" dirty="0" err="1"/>
              <a:t>dart</a:t>
            </a:r>
            <a:r>
              <a:rPr lang="fr-FR" sz="2000" dirty="0"/>
              <a:t>, métaux précieux, esclaves, etc.</a:t>
            </a:r>
          </a:p>
        </p:txBody>
      </p:sp>
      <p:pic>
        <p:nvPicPr>
          <p:cNvPr id="8" name="Image 7">
            <a:extLst>
              <a:ext uri="{FF2B5EF4-FFF2-40B4-BE49-F238E27FC236}">
                <a16:creationId xmlns:a16="http://schemas.microsoft.com/office/drawing/2014/main" id="{AEA8158B-36BA-4058-88A7-D3688712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354" y="615134"/>
            <a:ext cx="5715000" cy="4886325"/>
          </a:xfrm>
          <a:prstGeom prst="rect">
            <a:avLst/>
          </a:prstGeom>
        </p:spPr>
      </p:pic>
    </p:spTree>
    <p:extLst>
      <p:ext uri="{BB962C8B-B14F-4D97-AF65-F5344CB8AC3E}">
        <p14:creationId xmlns:p14="http://schemas.microsoft.com/office/powerpoint/2010/main" val="230316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006D9AE-65F3-4F32-AB85-340726274094}"/>
              </a:ext>
            </a:extLst>
          </p:cNvPr>
          <p:cNvPicPr>
            <a:picLocks noChangeAspect="1"/>
          </p:cNvPicPr>
          <p:nvPr/>
        </p:nvPicPr>
        <p:blipFill rotWithShape="1">
          <a:blip r:embed="rId2">
            <a:extLst>
              <a:ext uri="{28A0092B-C50C-407E-A947-70E740481C1C}">
                <a14:useLocalDpi xmlns:a14="http://schemas.microsoft.com/office/drawing/2010/main" val="0"/>
              </a:ext>
            </a:extLst>
          </a:blip>
          <a:srcRect b="20120"/>
          <a:stretch/>
        </p:blipFill>
        <p:spPr>
          <a:xfrm>
            <a:off x="2667000" y="411891"/>
            <a:ext cx="6858000" cy="5478163"/>
          </a:xfrm>
          <a:prstGeom prst="rect">
            <a:avLst/>
          </a:prstGeom>
        </p:spPr>
      </p:pic>
    </p:spTree>
    <p:extLst>
      <p:ext uri="{BB962C8B-B14F-4D97-AF65-F5344CB8AC3E}">
        <p14:creationId xmlns:p14="http://schemas.microsoft.com/office/powerpoint/2010/main" val="167897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9B176A-7F4F-4D80-B068-4711586A8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07" y="74140"/>
            <a:ext cx="6105514" cy="3739978"/>
          </a:xfrm>
          <a:prstGeom prst="rect">
            <a:avLst/>
          </a:prstGeom>
        </p:spPr>
      </p:pic>
      <p:pic>
        <p:nvPicPr>
          <p:cNvPr id="6" name="Image 5">
            <a:extLst>
              <a:ext uri="{FF2B5EF4-FFF2-40B4-BE49-F238E27FC236}">
                <a16:creationId xmlns:a16="http://schemas.microsoft.com/office/drawing/2014/main" id="{E95C346B-6885-42F3-8EF1-E8B4450A3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883" y="148152"/>
            <a:ext cx="5263673" cy="3739978"/>
          </a:xfrm>
          <a:prstGeom prst="rect">
            <a:avLst/>
          </a:prstGeom>
        </p:spPr>
      </p:pic>
      <p:pic>
        <p:nvPicPr>
          <p:cNvPr id="10" name="Image 9">
            <a:extLst>
              <a:ext uri="{FF2B5EF4-FFF2-40B4-BE49-F238E27FC236}">
                <a16:creationId xmlns:a16="http://schemas.microsoft.com/office/drawing/2014/main" id="{52EE7361-0F3C-4862-93D1-21992B626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768" y="3286486"/>
            <a:ext cx="5162378" cy="3252298"/>
          </a:xfrm>
          <a:prstGeom prst="rect">
            <a:avLst/>
          </a:prstGeom>
        </p:spPr>
      </p:pic>
    </p:spTree>
    <p:extLst>
      <p:ext uri="{BB962C8B-B14F-4D97-AF65-F5344CB8AC3E}">
        <p14:creationId xmlns:p14="http://schemas.microsoft.com/office/powerpoint/2010/main" val="416317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s2">
            <a:extLst>
              <a:ext uri="{FF2B5EF4-FFF2-40B4-BE49-F238E27FC236}">
                <a16:creationId xmlns:a16="http://schemas.microsoft.com/office/drawing/2014/main" id="{0C11E8B6-E217-48D1-AC0D-E22E49DD977B}"/>
              </a:ext>
            </a:extLst>
          </p:cNvPr>
          <p:cNvPicPr/>
          <p:nvPr/>
        </p:nvPicPr>
        <p:blipFill>
          <a:blip r:embed="rId2">
            <a:lum/>
            <a:alphaModFix/>
          </a:blip>
          <a:srcRect/>
          <a:stretch>
            <a:fillRect/>
          </a:stretch>
        </p:blipFill>
        <p:spPr>
          <a:xfrm>
            <a:off x="268339" y="255999"/>
            <a:ext cx="6119495" cy="4121785"/>
          </a:xfrm>
          <a:prstGeom prst="rect">
            <a:avLst/>
          </a:prstGeom>
        </p:spPr>
      </p:pic>
      <p:pic>
        <p:nvPicPr>
          <p:cNvPr id="3" name="images3">
            <a:extLst>
              <a:ext uri="{FF2B5EF4-FFF2-40B4-BE49-F238E27FC236}">
                <a16:creationId xmlns:a16="http://schemas.microsoft.com/office/drawing/2014/main" id="{4163A555-5524-4EF0-B64E-01CC8FC615A2}"/>
              </a:ext>
            </a:extLst>
          </p:cNvPr>
          <p:cNvPicPr/>
          <p:nvPr/>
        </p:nvPicPr>
        <p:blipFill>
          <a:blip r:embed="rId3">
            <a:lum/>
            <a:alphaModFix/>
          </a:blip>
          <a:srcRect/>
          <a:stretch>
            <a:fillRect/>
          </a:stretch>
        </p:blipFill>
        <p:spPr>
          <a:xfrm>
            <a:off x="5182407" y="3429000"/>
            <a:ext cx="6539230" cy="2982595"/>
          </a:xfrm>
          <a:prstGeom prst="rect">
            <a:avLst/>
          </a:prstGeom>
        </p:spPr>
      </p:pic>
    </p:spTree>
    <p:extLst>
      <p:ext uri="{BB962C8B-B14F-4D97-AF65-F5344CB8AC3E}">
        <p14:creationId xmlns:p14="http://schemas.microsoft.com/office/powerpoint/2010/main" val="12041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s4">
            <a:extLst>
              <a:ext uri="{FF2B5EF4-FFF2-40B4-BE49-F238E27FC236}">
                <a16:creationId xmlns:a16="http://schemas.microsoft.com/office/drawing/2014/main" id="{629B2C93-82F7-4411-B6E3-6DCCBEBECAF6}"/>
              </a:ext>
            </a:extLst>
          </p:cNvPr>
          <p:cNvPicPr/>
          <p:nvPr/>
        </p:nvPicPr>
        <p:blipFill>
          <a:blip r:embed="rId2">
            <a:lum/>
            <a:alphaModFix/>
          </a:blip>
          <a:srcRect/>
          <a:stretch>
            <a:fillRect/>
          </a:stretch>
        </p:blipFill>
        <p:spPr>
          <a:xfrm>
            <a:off x="268338" y="260478"/>
            <a:ext cx="6119495" cy="4079875"/>
          </a:xfrm>
          <a:prstGeom prst="rect">
            <a:avLst/>
          </a:prstGeom>
        </p:spPr>
      </p:pic>
      <p:pic>
        <p:nvPicPr>
          <p:cNvPr id="3" name="images5">
            <a:extLst>
              <a:ext uri="{FF2B5EF4-FFF2-40B4-BE49-F238E27FC236}">
                <a16:creationId xmlns:a16="http://schemas.microsoft.com/office/drawing/2014/main" id="{066213A6-259D-493C-8F86-ADFD1CCEE52D}"/>
              </a:ext>
            </a:extLst>
          </p:cNvPr>
          <p:cNvPicPr/>
          <p:nvPr/>
        </p:nvPicPr>
        <p:blipFill>
          <a:blip r:embed="rId3">
            <a:lum/>
            <a:alphaModFix/>
          </a:blip>
          <a:srcRect/>
          <a:stretch>
            <a:fillRect/>
          </a:stretch>
        </p:blipFill>
        <p:spPr>
          <a:xfrm>
            <a:off x="7001484" y="389676"/>
            <a:ext cx="4004945" cy="2322195"/>
          </a:xfrm>
          <a:prstGeom prst="rect">
            <a:avLst/>
          </a:prstGeom>
        </p:spPr>
      </p:pic>
      <p:pic>
        <p:nvPicPr>
          <p:cNvPr id="4" name="images6">
            <a:extLst>
              <a:ext uri="{FF2B5EF4-FFF2-40B4-BE49-F238E27FC236}">
                <a16:creationId xmlns:a16="http://schemas.microsoft.com/office/drawing/2014/main" id="{B9B93B44-FB03-43A9-BD7D-C172E70EFB81}"/>
              </a:ext>
            </a:extLst>
          </p:cNvPr>
          <p:cNvPicPr/>
          <p:nvPr/>
        </p:nvPicPr>
        <p:blipFill>
          <a:blip r:embed="rId4">
            <a:lum/>
            <a:alphaModFix/>
          </a:blip>
          <a:srcRect/>
          <a:stretch>
            <a:fillRect/>
          </a:stretch>
        </p:blipFill>
        <p:spPr>
          <a:xfrm>
            <a:off x="737860" y="4472202"/>
            <a:ext cx="3104515" cy="2279650"/>
          </a:xfrm>
          <a:prstGeom prst="rect">
            <a:avLst/>
          </a:prstGeom>
        </p:spPr>
      </p:pic>
      <p:pic>
        <p:nvPicPr>
          <p:cNvPr id="5" name="images7">
            <a:extLst>
              <a:ext uri="{FF2B5EF4-FFF2-40B4-BE49-F238E27FC236}">
                <a16:creationId xmlns:a16="http://schemas.microsoft.com/office/drawing/2014/main" id="{A50F3E8F-9058-4D5F-975B-1DD9E003A50A}"/>
              </a:ext>
            </a:extLst>
          </p:cNvPr>
          <p:cNvPicPr/>
          <p:nvPr/>
        </p:nvPicPr>
        <p:blipFill>
          <a:blip r:embed="rId5">
            <a:lum/>
            <a:alphaModFix/>
          </a:blip>
          <a:srcRect/>
          <a:stretch>
            <a:fillRect/>
          </a:stretch>
        </p:blipFill>
        <p:spPr>
          <a:xfrm>
            <a:off x="6166099" y="3540974"/>
            <a:ext cx="5412105" cy="2927350"/>
          </a:xfrm>
          <a:prstGeom prst="rect">
            <a:avLst/>
          </a:prstGeom>
        </p:spPr>
      </p:pic>
    </p:spTree>
    <p:extLst>
      <p:ext uri="{BB962C8B-B14F-4D97-AF65-F5344CB8AC3E}">
        <p14:creationId xmlns:p14="http://schemas.microsoft.com/office/powerpoint/2010/main" val="231292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EFD89B6-BE8E-4A64-AA85-AD8918447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551" y="357278"/>
            <a:ext cx="6334897" cy="5966894"/>
          </a:xfrm>
          <a:prstGeom prst="rect">
            <a:avLst/>
          </a:prstGeom>
        </p:spPr>
      </p:pic>
    </p:spTree>
    <p:extLst>
      <p:ext uri="{BB962C8B-B14F-4D97-AF65-F5344CB8AC3E}">
        <p14:creationId xmlns:p14="http://schemas.microsoft.com/office/powerpoint/2010/main" val="428613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F3A8B-B247-4FDC-A4D9-EAC512554481}"/>
              </a:ext>
            </a:extLst>
          </p:cNvPr>
          <p:cNvSpPr>
            <a:spLocks noGrp="1"/>
          </p:cNvSpPr>
          <p:nvPr>
            <p:ph type="ctrTitle"/>
          </p:nvPr>
        </p:nvSpPr>
        <p:spPr>
          <a:xfrm>
            <a:off x="1000897" y="11319"/>
            <a:ext cx="10190205" cy="3422633"/>
          </a:xfrm>
        </p:spPr>
        <p:txBody>
          <a:bodyPr>
            <a:noAutofit/>
          </a:bodyPr>
          <a:lstStyle/>
          <a:p>
            <a:r>
              <a:rPr lang="fr-FR" sz="2000" b="1" dirty="0"/>
              <a:t>En l’an 911, dans le village de Saint-Clair-sur-Epte, le roi Charles le Simple s’accorde avec un chef viking nommé Rollon. L’événement marque officiellement la fondation de la Normandie. </a:t>
            </a:r>
            <a:br>
              <a:rPr lang="fr-FR" sz="2000" dirty="0"/>
            </a:br>
            <a:r>
              <a:rPr lang="fr-FR" sz="2000" dirty="0"/>
              <a:t>Sur les bords de l’Epte, Rollon, entouré de ses compagnons, fait face au roi Charles le Simple (898-923) accompagné des aristocrates, des évêques et abbés de son royaume. Les prélats invitent le Viking à s’agenouiller pour baiser le pied du roi. À cette demande humiliante, Rollon réplique : « Jamais je ne plierai les genoux devant quiconque et je n’embrasserai le pied de personne ». Ce refus risque de faire voler le fragile accord en éclats. Les aristocrates francs insistent donc. Sous la pression, Rollon délègue un fidèle pour effectuer le baiser tant attendu. Le guerrier désigné s’avance, se penche juste assez pour se saisir du pied du souverain, puis, à la surprise générale, élève la chausse royale jusqu’à sa bouche. Charles le Simple en tombe à la renverse</a:t>
            </a:r>
            <a:endParaRPr lang="fr-FR" sz="2000" b="0" dirty="0">
              <a:effectLst/>
            </a:endParaRPr>
          </a:p>
        </p:txBody>
      </p:sp>
      <p:sp>
        <p:nvSpPr>
          <p:cNvPr id="6" name="Rectangle 5">
            <a:extLst>
              <a:ext uri="{FF2B5EF4-FFF2-40B4-BE49-F238E27FC236}">
                <a16:creationId xmlns:a16="http://schemas.microsoft.com/office/drawing/2014/main" id="{2520582C-5739-44EA-BB28-5060AE149ADB}"/>
              </a:ext>
            </a:extLst>
          </p:cNvPr>
          <p:cNvSpPr/>
          <p:nvPr/>
        </p:nvSpPr>
        <p:spPr>
          <a:xfrm>
            <a:off x="885082" y="4389164"/>
            <a:ext cx="11117467" cy="1200329"/>
          </a:xfrm>
          <a:prstGeom prst="rect">
            <a:avLst/>
          </a:prstGeom>
        </p:spPr>
        <p:txBody>
          <a:bodyPr wrap="none">
            <a:spAutoFit/>
          </a:bodyPr>
          <a:lstStyle/>
          <a:p>
            <a:r>
              <a:rPr lang="fr-FR" sz="7200" dirty="0"/>
              <a:t>Traité de Saint-Clair-sur-Epte </a:t>
            </a:r>
          </a:p>
        </p:txBody>
      </p:sp>
    </p:spTree>
    <p:extLst>
      <p:ext uri="{BB962C8B-B14F-4D97-AF65-F5344CB8AC3E}">
        <p14:creationId xmlns:p14="http://schemas.microsoft.com/office/powerpoint/2010/main" val="262026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FC83A7-646C-4341-9F89-50744C163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37" y="165417"/>
            <a:ext cx="7018638" cy="4983233"/>
          </a:xfrm>
          <a:prstGeom prst="rect">
            <a:avLst/>
          </a:prstGeom>
        </p:spPr>
      </p:pic>
      <p:pic>
        <p:nvPicPr>
          <p:cNvPr id="5" name="Image 4">
            <a:extLst>
              <a:ext uri="{FF2B5EF4-FFF2-40B4-BE49-F238E27FC236}">
                <a16:creationId xmlns:a16="http://schemas.microsoft.com/office/drawing/2014/main" id="{B4B70489-2A93-4F1F-B1D2-43F941B9B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946" y="2462541"/>
            <a:ext cx="3715266" cy="4308129"/>
          </a:xfrm>
          <a:prstGeom prst="rect">
            <a:avLst/>
          </a:prstGeom>
        </p:spPr>
      </p:pic>
      <p:sp>
        <p:nvSpPr>
          <p:cNvPr id="6" name="Sous-titre 2">
            <a:extLst>
              <a:ext uri="{FF2B5EF4-FFF2-40B4-BE49-F238E27FC236}">
                <a16:creationId xmlns:a16="http://schemas.microsoft.com/office/drawing/2014/main" id="{350F20C5-66D0-4AFF-ACAC-F1F8D117BB35}"/>
              </a:ext>
            </a:extLst>
          </p:cNvPr>
          <p:cNvSpPr txBox="1">
            <a:spLocks/>
          </p:cNvSpPr>
          <p:nvPr/>
        </p:nvSpPr>
        <p:spPr>
          <a:xfrm>
            <a:off x="881564" y="6172883"/>
            <a:ext cx="7694025" cy="7845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a:t>Charles III donne la main de sa fille Gisèle au chef viking Rollon.</a:t>
            </a:r>
          </a:p>
        </p:txBody>
      </p:sp>
      <p:sp>
        <p:nvSpPr>
          <p:cNvPr id="7" name="Rectangle 6">
            <a:extLst>
              <a:ext uri="{FF2B5EF4-FFF2-40B4-BE49-F238E27FC236}">
                <a16:creationId xmlns:a16="http://schemas.microsoft.com/office/drawing/2014/main" id="{E4975552-B28C-41F7-A98D-F0F0CBBCD88C}"/>
              </a:ext>
            </a:extLst>
          </p:cNvPr>
          <p:cNvSpPr/>
          <p:nvPr/>
        </p:nvSpPr>
        <p:spPr>
          <a:xfrm>
            <a:off x="7718854" y="624701"/>
            <a:ext cx="3626278" cy="1077218"/>
          </a:xfrm>
          <a:prstGeom prst="rect">
            <a:avLst/>
          </a:prstGeom>
        </p:spPr>
        <p:txBody>
          <a:bodyPr wrap="square">
            <a:spAutoFit/>
          </a:bodyPr>
          <a:lstStyle/>
          <a:p>
            <a:pPr algn="ctr"/>
            <a:r>
              <a:rPr lang="fr-FR" sz="3200" dirty="0"/>
              <a:t>Traité de Saint-Clair-sur-Epte </a:t>
            </a:r>
          </a:p>
        </p:txBody>
      </p:sp>
    </p:spTree>
    <p:extLst>
      <p:ext uri="{BB962C8B-B14F-4D97-AF65-F5344CB8AC3E}">
        <p14:creationId xmlns:p14="http://schemas.microsoft.com/office/powerpoint/2010/main" val="6063396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151</Words>
  <Application>Microsoft Office PowerPoint</Application>
  <PresentationFormat>Grand écran</PresentationFormat>
  <Paragraphs>12</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等线</vt:lpstr>
      <vt:lpstr>Arial</vt:lpstr>
      <vt:lpstr>Arial, Arial</vt:lpstr>
      <vt:lpstr>Calibri</vt:lpstr>
      <vt:lpstr>Calibri Light</vt:lpstr>
      <vt:lpstr>Calibri, 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l’an 911, dans le village de Saint-Clair-sur-Epte, le roi Charles le Simple s’accorde avec un chef viking nommé Rollon. L’événement marque officiellement la fondation de la Normandie.  Sur les bords de l’Epte, Rollon, entouré de ses compagnons, fait face au roi Charles le Simple (898-923) accompagné des aristocrates, des évêques et abbés de son royaume. Les prélats invitent le Viking à s’agenouiller pour baiser le pied du roi. À cette demande humiliante, Rollon réplique : « Jamais je ne plierai les genoux devant quiconque et je n’embrasserai le pied de personne ». Ce refus risque de faire voler le fragile accord en éclats. Les aristocrates francs insistent donc. Sous la pression, Rollon délègue un fidèle pour effectuer le baiser tant attendu. Le guerrier désigné s’avance, se penche juste assez pour se saisir du pied du souverain, puis, à la surprise générale, élève la chausse royale jusqu’à sa bouche. Charles le Simple en tombe à la renverse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dc:creator>
  <cp:lastModifiedBy>Vincent</cp:lastModifiedBy>
  <cp:revision>10</cp:revision>
  <dcterms:created xsi:type="dcterms:W3CDTF">2018-11-04T15:46:59Z</dcterms:created>
  <dcterms:modified xsi:type="dcterms:W3CDTF">2018-11-11T10:15:26Z</dcterms:modified>
</cp:coreProperties>
</file>