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7T16:56:25.9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3719 7153,'22'9'-16,"-10"-6"13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18:05:39.05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236 0 20047,'-15'0'0,"0"0"0,1 0 0,-1 0-302,0 0 0,1 0 0,-1 0 0,0 0 230,1 0 1,-1 0-1,0 0 145,0 0-30,1 0 0,-1 0 1,0 0-126,7 0-26,2 0 129,6 0 173,0 0 131,6 0-103,-4 0-209,4 0 1,-4 0-10,3 0 0,-2 0-23,7 0 0,0 0 0,4 0-24,1 0 0,-5 0 38,0 0 0,0 0 1,4 0 0,-4 0 0,0 0 2,1 0 1,-3 0-10,2 0-5,0 0 1,0 0 2,0 0 1,-6 0 15,6 0 0,0 0 1,5 0-3,-1 0 0,-4 0 0,0 0 0,2 0 0,1 0 0,1 0 1,1 0 0,0 0 0,-1 0 0,1 0 0,0 0-2,-1 0 0,1 0 0,2 0 1,0 0-2,3 0 1,0 0-1,-6 0 1,1 0 0,0 0 0,-1 0 0,1 0 4,0 0 0,0 0 2,-1 0 1,-4 0 0,0 0 22,1 0 0,2 0 2,2 0 1,0 0-1,-1 0-15,1 0 1,0 0 0,0 0-17,-1 0 0,3 0-3,2 0 0,-2 0 0,2 0 0,-1 0 0,0 0-1,2 0 0,1 0 1,-3 0-1,3 0 2,2 0 1,-3 0 0,2 0 0,0 0 0,-3 0 0,2 0 0,-4 0 0,4 0 4,0 0 1,-4 0-1,2 0 1,-2 0 10,-3 0 1,1 0 0,0 0-1,-1 0 1,1 0 27,0 0 1,-1 0 0,1 0-37,0 0 0,0 0 1,-1 0-2,1 0 1,0 0-1,-1 0 1,1 0-1,0 0-15,-1 0 1,6 0-1,0 0 6,-2 0 1,-2 0 0,0 0 0,2 0-1,2 0 1,4 0 0,-4 0-1,0 0 1,-1 0 2,1 0 0,-1 0 1,-2 0 0,2 0 0,-2 0 0,2 0 0,-2 0 0,-3 0 0,1 0 0,0 0 0,-1 0 0,1 0 0,0 0 0,4 0 0,1 0-14,-2 0 1,-2 0 0,-1 0 0,0 0-4,-1 0 1,1 0 0,0 0 0,-1 0 5,1 0 0,0 0-28,-1 0 1,1 0-1,0 0-20,0 0 1,-1 0-1,1 0 22,0 0 0,-6 0 1,1 0 34,2 0 0,-4 0 0,2 0 0,1 0 15,2 0 0,2 0-11,0 0 1,-1 0-1,1 0 1,0 0 25,-1 0 1,1 0-1,0 0 1,-1 0-27,1 0 0,0 0 0,0 0 1,1 0-3,3 0 0,-2 0 1,2 0-1,-2 0 0,-3 0 3,1 0 0,5 0-7,-1 0 1,1 0-1,-5 0 1,-1 0-1,1 0 1,0 0 1,4 0 0,1 0-1,-2 0 1,-2 0 1,-1 0-1,0 0 1,-1 0 0,1 0 1,0 0 0,-1 0-1,1 0 1,1 0 13,4 0 1,-4 0-11,4 0 0,-2 0 0,0 0 0,2 0 1,-1 0-3,2 0 1,-4 0 0,4 0-1,-1 0 1,1 0-1,2 0 1,-5 0 0,3 0-4,0 0 1,-5 0 0,6 0 0,-3 0 0,1 0 0,-2 0 0,3 0 17,-1 0 0,1 0 0,-2 0 0,4 0 0,0 0-13,-3 0 0,3 0 1,-1 0-1,1 0 1,-1 0-9,-1 0 1,-5 0 0,5 0-7,1 0 1,-6 0 0,4 0 0,-4 0 0,-1 0-70,-1 0 1,1 0-10,0 0 1,-1 0 0,1 0-1,0 0 1,-1 0-322,1 0 410,-7 0 0,5 0 0,-4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18:05:59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18624,'10'0'17,"0"0"1,-6 0-1,6 0 1,2 0-25,1 0 1,-3 0 0,1 0-1,4 0-2,3 0 1,3 0 0,-3 0 0,3 0 4,2 0 1,-3 0-1,4 0 1,2 0 2,2 0 0,0 0 0,-2 0 0,-3 0 36,-2 0 0,0 0 0,-1 0 0,3 0 23,-1 0 0,0 0 0,-6 0 1,2 0-28,2 0 1,-1 0-1,-4 0 1,0 0-28,-1 0 0,1 0 0,0 0 0,-1 0-3,1 0 0,0 0 0,1 0-12,4 0 0,-9 0 0,4 0 0,0 0 2,3 0 0,-2 0 0,3 0 0,-2 0 0,-3 0 0,6 0 0,0 0 0,-1 0-16,2 0 1,-4 0 0,2 0 0,-1 0 13,2 0 0,-4 0 0,4 0 0,-2 0 3,1 0 0,-2 0 1,2 0-1,-2 0 25,-3 0 0,1 0 0,0 0 1,0 0 5,-1 0 0,1 0 0,0 0 0,-1 0-11,1 0 0,5 0 0,-1 0 0,-1 0-6,-1 0 1,-3 0-1,1 0 1,0 0-10,-1 0 1,1 0 0,0 0 0,-1 0-3,1 0 0,0 0 1,1 0-1,2 0 5,2 0 0,-1 0 0,-4 0 0,0 0 14,-1 0 1,6 0 0,0 0 0,-1 0-8,2 0 1,-3 0 0,7 0 0,-1 0 7,-1 0 0,5 0 0,-5 0 0,1 0-3,1 0 0,-1 0 1,6 0-1,-1 0-3,1 0 0,-1 0 1,0 0-1,1 0-9,-1 0 0,1 0 0,-1 0 0,0 0 1,1 0 1,-1 0-1,1 0 1,-1 0 2,0 0 1,6 0 0,1 0 0,0 0-7,-1 0 0,0 0 0,-6 0 1,1 0 1,-1 0 1,0 0 0,-1 0-1,-2 0 8,-1 0 0,-1 0 0,4 0 0,-2 0 2,-1 0 0,-6 0 0,6 0 1,3 0 0,4 0 0,-1 0 0,4 0 0,-4 0-4,-2 0 0,7 0 0,1 0 0,1 0-7,-4 0 1,-3 0 0,-1 0 0,1 0-4,3 0 1,-3 0 0,3 0 0,-3 0 0,-1 0 1,4 0 0,0 0-1,1 0 10,1 0 1,-4 0 0,6 0 0,-1 0-1,1 0 0,0 0 0,1 0 1,-3 0 15,0 0 0,-5 0 0,3 0 0,-3 0-17,-2 0 1,1 0-1,-1 0 1,1 0-9,-1 0 0,2 0 1,2 0-1,1 0 4,-1 0 1,-1 0 0,1 0-1,1 0 0,-1 0 0,-2 0 1,0 0-1,2 0-1,1 0 0,0 0 0,-4 0 0,-1 0-3,0 0 1,7 0 0,2 0 0,1 0-1,0 0 1,-6 0 0,3 0 0,0 0-2,3 0 0,-3 0 0,0 0 0,-2 0 0,1 0 1,4 0 0,-5 0 0,-1 0 1,-2 0 0,-2 0 0,0 0 0,1 0 0,-1 0 0,-1 0 0,-2 0 0,-3 0-10,-2 0 0,4 0 0,-6 0 0,-1 0-173,-1 0 1,-3 0-51,1 0 233,-7 0 0,-1 0 0,-7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A9CAD5-F3A0-8760-208C-AE8D5CDF6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B67157-97CD-F1DE-0CD3-08C24E473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22B9F8-17FA-7A49-0EF1-D47FC6C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1BFC7B-204E-ADCF-1B49-C75F9F6C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2CA9F-3AE7-909E-BC0D-8D0407EE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16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7D947D-2165-6F67-C599-6D1ACB84B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4F1800A-A654-FDAE-D4E0-519090F13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877FDA-1BCA-21A9-7C70-614A41FC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1CE820-06A0-EF75-B046-BDF7C9BC4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FE3A92-6138-FE2B-C07C-C1170C39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86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E6802F1-7106-4250-F60C-2707EC55D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49634E-441C-C933-2F2D-D1C1C45E1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ADD9CA-2846-1043-31FC-A1B37629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E3CCE3-34A7-8F2D-DF69-E75828A1A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DB22F0-4F57-994E-28BB-305B44B9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94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9EA1C9-AD11-CF9B-582E-AC96CC53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792AF4-9C6A-A129-FFA5-55E450DA0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9F7539-122E-B1A2-0536-FEC7C204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38E1E9-D235-A516-A68D-7975E54E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FD1A0A-ECEF-4015-E747-D708E35E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97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0408DD-B629-B3D6-89B7-D9D5E666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23E857-0E55-930F-3F3A-A1AAA185B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924175-A763-57DA-B364-52775D66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150EAD-8581-7325-0F2C-2A157358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595135-099A-3A60-D256-7E93BCF4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54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F81FAA-15F4-3A96-C467-99E8AF395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D74BBF-FDE2-0F3A-A7AD-92C568CC4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7D1F67-C09B-9E47-0203-B5A1FCEFD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24B544-CD72-B961-10A5-77A957A6F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5BEECA-611B-D965-94DE-05310C100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6AD002-92E9-22F6-8485-73439396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98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C1914B-9348-D726-7D3E-5B3F553F1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963C2E-E60B-0601-1391-9AD7A2FAC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EA9076-E821-64DD-061E-756B0398C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A6F5F1-D8B8-CD46-2C28-A31FB19B8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7450D19-9B87-0EC5-0CC5-702DD7A73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B37F73F-A56B-A229-E2D8-00A98D0CA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DE9590-63AF-FEAA-F1EB-1BFAD0D5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34A9818-1CB0-702A-2CD5-E4D4126B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4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F8FBA0-21B1-D2DE-50A7-58F84E6AB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5CBE85-C10C-7298-E835-10056AB9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3A9668-1677-43A6-975E-976E1D47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7210E7-BC3F-7FCA-F70A-849083DD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21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5287E7-1B50-E5BA-6EB8-9018B2B6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2E43EC-AC78-CEFB-4630-28B79F0F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DB7347-E8AD-15C6-857C-7350D2A8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638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698D2-BEE7-70E3-5985-D81DF884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E24119-40D4-4311-86E8-707C18F47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41CC3E-7D84-515B-E9AE-AE4633CF4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96D3A8-A1AF-190F-B1A0-ACBD0762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446235-978F-526F-4372-B3120F7CD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161D32-5342-27CC-5463-E78DB5E4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93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90B593-FEC6-D116-490D-A85C7D1D1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48F682F-9F4D-226C-B14F-D2DB777DB7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52ECBD-3D1E-E402-DF12-910C78B32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25A2C1-6668-365A-878D-1D13F84D0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C2ABF1-8BBC-7006-2EBC-AECB7350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BFC153-0093-94CC-4E8A-42F3A714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88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55F623-7D46-27FE-4BC2-8660C8E4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3E6F57-99E7-D9CA-BA8A-12766267F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E2894E-2628-A12C-9032-505BC6908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2BAEC7-234C-D144-89B2-BA71306B19B4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0974B6-3148-31F7-2186-4E97E2140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5ED002-49A9-31F8-81F1-0551F3776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2CB15F-C293-E642-82D8-EB74344EA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97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C7C64E-8302-088F-C99B-C6C79440B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815123"/>
            <a:ext cx="9144000" cy="2387600"/>
          </a:xfrm>
        </p:spPr>
        <p:txBody>
          <a:bodyPr/>
          <a:lstStyle/>
          <a:p>
            <a:r>
              <a:rPr lang="fr-FR" b="1" dirty="0">
                <a:latin typeface="Batang" panose="02030600000101010101" pitchFamily="18" charset="-127"/>
                <a:ea typeface="Batang" panose="02030600000101010101" pitchFamily="18" charset="-127"/>
              </a:rPr>
              <a:t>Le Lac de Côme</a:t>
            </a:r>
            <a:br>
              <a:rPr lang="fr-FR" b="1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fr-FR" sz="2000" b="1" dirty="0">
                <a:latin typeface="Batang" panose="02030600000101010101" pitchFamily="18" charset="-127"/>
                <a:ea typeface="Batang" panose="02030600000101010101" pitchFamily="18" charset="-127"/>
              </a:rPr>
              <a:t>Juliette Coué Schleef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4FD2B1-62AF-13B7-1293-FBE6B3CD62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99" b="23380"/>
          <a:stretch/>
        </p:blipFill>
        <p:spPr>
          <a:xfrm>
            <a:off x="2666704" y="1858087"/>
            <a:ext cx="6858592" cy="47422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B8A505F-1241-4C1E-8434-759AFB9E322F}"/>
                  </a:ext>
                </a:extLst>
              </p14:cNvPr>
              <p14:cNvContentPartPr/>
              <p14:nvPr/>
            </p14:nvContentPartPr>
            <p14:xfrm>
              <a:off x="5892853" y="5280843"/>
              <a:ext cx="12600" cy="468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B8A505F-1241-4C1E-8434-759AFB9E322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7373" y="5265363"/>
                <a:ext cx="43200" cy="3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0016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C4AD98-C668-EBFF-FD73-B1946EF9C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22" y="294140"/>
            <a:ext cx="3527998" cy="62697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F7FF84-4EE5-ED73-240C-99F4B3233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000" y="294135"/>
            <a:ext cx="3527999" cy="62697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9B65E7-A1EF-ADE6-0928-FD9BDCB0D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482" y="294139"/>
            <a:ext cx="3527996" cy="62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8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86B53888-B93A-E26E-BA85-B4D14F9B7C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24" b="8028"/>
          <a:stretch/>
        </p:blipFill>
        <p:spPr>
          <a:xfrm>
            <a:off x="949148" y="1808701"/>
            <a:ext cx="4535858" cy="491410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0CB7AE-277A-929E-9659-2351B460B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862"/>
            <a:ext cx="10515600" cy="1402292"/>
          </a:xfrm>
        </p:spPr>
        <p:txBody>
          <a:bodyPr/>
          <a:lstStyle/>
          <a:p>
            <a:r>
              <a:rPr lang="fr-FR" dirty="0"/>
              <a:t>Le lac de Côme est appelé l’enchanteur. Des Paysages magnifiques, des villages chargés d’histoire. Ce fut une belle découverte ! 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5E0DD8D-41EF-06C1-F5D7-FF728424DA5D}"/>
              </a:ext>
            </a:extLst>
          </p:cNvPr>
          <p:cNvSpPr txBox="1">
            <a:spLocks/>
          </p:cNvSpPr>
          <p:nvPr/>
        </p:nvSpPr>
        <p:spPr>
          <a:xfrm rot="20802395">
            <a:off x="736601" y="3186107"/>
            <a:ext cx="12016317" cy="1726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9600" dirty="0">
              <a:latin typeface="Alasassy Cap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59BF99-6D48-B7F9-B217-35FA900511BC}"/>
              </a:ext>
            </a:extLst>
          </p:cNvPr>
          <p:cNvSpPr txBox="1"/>
          <p:nvPr/>
        </p:nvSpPr>
        <p:spPr>
          <a:xfrm rot="21052949">
            <a:off x="5923795" y="2525683"/>
            <a:ext cx="61094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lasassy Caps" pitchFamily="2" charset="0"/>
              </a:rPr>
              <a:t>Merci </a:t>
            </a:r>
            <a:r>
              <a:rPr lang="fr-FR" sz="9600" dirty="0">
                <a:solidFill>
                  <a:schemeClr val="accent3">
                    <a:lumMod val="40000"/>
                    <a:lumOff val="60000"/>
                  </a:schemeClr>
                </a:solidFill>
                <a:latin typeface="Alasassy Caps" pitchFamily="2" charset="0"/>
              </a:rPr>
              <a:t>pour </a:t>
            </a:r>
            <a:r>
              <a:rPr lang="fr-FR" sz="9600" dirty="0">
                <a:solidFill>
                  <a:srgbClr val="C00000"/>
                </a:solidFill>
                <a:latin typeface="Alasassy Caps" pitchFamily="2" charset="0"/>
              </a:rPr>
              <a:t>votre écoute</a:t>
            </a:r>
            <a:r>
              <a:rPr lang="fr-FR" sz="9600" dirty="0">
                <a:latin typeface="Alasassy Caps" pitchFamily="2" charset="0"/>
              </a:rPr>
              <a:t>. </a:t>
            </a:r>
            <a:endParaRPr lang="fr-FR" sz="9600" dirty="0"/>
          </a:p>
        </p:txBody>
      </p:sp>
    </p:spTree>
    <p:extLst>
      <p:ext uri="{BB962C8B-B14F-4D97-AF65-F5344CB8AC3E}">
        <p14:creationId xmlns:p14="http://schemas.microsoft.com/office/powerpoint/2010/main" val="244112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D86C26A-F406-0CE5-0BFD-4F1646D52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r-FR" sz="4000" b="1" dirty="0">
                <a:latin typeface="Batang" panose="02030600000101010101" pitchFamily="18" charset="-127"/>
                <a:ea typeface="Batang" panose="02030600000101010101" pitchFamily="18" charset="-127"/>
              </a:rPr>
              <a:t>Le lac de Côme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B261-1BF9-4BCF-2D9B-919D99579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28" y="2180168"/>
            <a:ext cx="6002110" cy="3729034"/>
          </a:xfrm>
        </p:spPr>
        <p:txBody>
          <a:bodyPr>
            <a:normAutofit/>
          </a:bodyPr>
          <a:lstStyle/>
          <a:p>
            <a:r>
              <a:rPr lang="fr-FR" sz="2000">
                <a:latin typeface="Avenir Next LT Pro" panose="020F0502020204030204" pitchFamily="34" charset="0"/>
                <a:ea typeface="Batang" panose="02030600000101010101" pitchFamily="18" charset="-127"/>
              </a:rPr>
              <a:t>Le lac de Côme est le troisième plus grand lac d’Italie. Il est situé au nord du pays à  5 heures de route en voiture de Strasbourg et à 45 km de Milan.</a:t>
            </a:r>
          </a:p>
          <a:p>
            <a:r>
              <a:rPr lang="fr-FR" sz="2000">
                <a:latin typeface="Avenir Next LT Pro" panose="020F0502020204030204" pitchFamily="34" charset="0"/>
                <a:ea typeface="Batang" panose="02030600000101010101" pitchFamily="18" charset="-127"/>
              </a:rPr>
              <a:t>Il est très allongé et forme un Y. Il y a 170 km de rives et 410 m de profondeur.</a:t>
            </a:r>
          </a:p>
          <a:p>
            <a:r>
              <a:rPr lang="fr-FR" sz="2000">
                <a:latin typeface="Avenir Next LT Pro" panose="020F0502020204030204" pitchFamily="34" charset="0"/>
                <a:ea typeface="Batang" panose="02030600000101010101" pitchFamily="18" charset="-127"/>
              </a:rPr>
              <a:t>Le lac est situé dans les Préalpes Italiennes dans la région de la Lombardie.</a:t>
            </a:r>
          </a:p>
          <a:p>
            <a:r>
              <a:rPr lang="fr-FR" sz="2000">
                <a:latin typeface="Avenir Next LT Pro" panose="020F0502020204030204" pitchFamily="34" charset="0"/>
                <a:ea typeface="Batang" panose="02030600000101010101" pitchFamily="18" charset="-127"/>
              </a:rPr>
              <a:t>Tout autour on trouve des villages de pêcheurs, des sentiers de randonnées et de magnifiques villas avec des jardins luxuriants .</a:t>
            </a:r>
            <a:endParaRPr lang="fr-FR" sz="2000" dirty="0">
              <a:latin typeface="Avenir Next LT Pro" panose="020F0502020204030204" pitchFamily="34" charset="0"/>
              <a:ea typeface="Batang" panose="02030600000101010101" pitchFamily="18" charset="-127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9436C2C-D02D-9FFA-F935-D30A73F745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3846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310BB16E-B2D9-5EB4-B6A0-1A112C69CDED}"/>
                  </a:ext>
                </a:extLst>
              </p14:cNvPr>
              <p14:cNvContentPartPr/>
              <p14:nvPr/>
            </p14:nvContentPartPr>
            <p14:xfrm>
              <a:off x="867613" y="1805323"/>
              <a:ext cx="135504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310BB16E-B2D9-5EB4-B6A0-1A112C69CD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8973" y="1796323"/>
                <a:ext cx="1372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69CCEEC-73F7-EC49-0BDD-99E139AD7BEF}"/>
                  </a:ext>
                </a:extLst>
              </p14:cNvPr>
              <p14:cNvContentPartPr/>
              <p14:nvPr/>
            </p14:nvContentPartPr>
            <p14:xfrm>
              <a:off x="3095293" y="1805323"/>
              <a:ext cx="199008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69CCEEC-73F7-EC49-0BDD-99E139AD7B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6653" y="1796323"/>
                <a:ext cx="200772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38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5BC414-8710-FE2F-6AB3-618F0475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98" y="-232834"/>
            <a:ext cx="10515600" cy="1325563"/>
          </a:xfrm>
        </p:spPr>
        <p:txBody>
          <a:bodyPr/>
          <a:lstStyle/>
          <a:p>
            <a:r>
              <a:rPr lang="fr-FR" sz="4000" b="1" dirty="0">
                <a:solidFill>
                  <a:srgbClr val="AA0B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Côme</a:t>
            </a:r>
            <a:r>
              <a:rPr lang="fr-FR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7DC260-C8BB-F7F9-D2E2-0707AAE93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90" r="11304"/>
          <a:stretch/>
        </p:blipFill>
        <p:spPr>
          <a:xfrm>
            <a:off x="5155163" y="376832"/>
            <a:ext cx="3765550" cy="40379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ECF5B19-B4BA-DA06-88A4-E9BF0FF20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347" y="382793"/>
            <a:ext cx="3025076" cy="40319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B688C6D-678B-8660-586E-0EBC6804E3DA}"/>
              </a:ext>
            </a:extLst>
          </p:cNvPr>
          <p:cNvSpPr txBox="1"/>
          <p:nvPr/>
        </p:nvSpPr>
        <p:spPr>
          <a:xfrm>
            <a:off x="5603821" y="4592008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77"/>
              </a:rPr>
              <a:t>Elle est aussi connue pour sa Cathédrale gothique Santa Maria </a:t>
            </a:r>
            <a:r>
              <a:rPr lang="fr-FR" sz="1800" dirty="0" err="1">
                <a:latin typeface="Avenir Next LT Pro" panose="020B0504020202020204" pitchFamily="34" charset="77"/>
              </a:rPr>
              <a:t>Assunta</a:t>
            </a:r>
            <a:r>
              <a:rPr lang="fr-FR" sz="1800" dirty="0">
                <a:latin typeface="Avenir Next LT Pro" panose="020B0504020202020204" pitchFamily="34" charset="77"/>
              </a:rPr>
              <a:t>, dit le </a:t>
            </a:r>
            <a:r>
              <a:rPr lang="fr-FR" sz="1800" dirty="0" err="1">
                <a:latin typeface="Avenir Next LT Pro" panose="020B0504020202020204" pitchFamily="34" charset="77"/>
              </a:rPr>
              <a:t>Duomo</a:t>
            </a:r>
            <a:r>
              <a:rPr lang="fr-FR" sz="1800" dirty="0">
                <a:latin typeface="Avenir Next LT Pro" panose="020B0504020202020204" pitchFamily="34" charset="77"/>
              </a:rPr>
              <a:t>. La cathédrale a été construite du XIV eme siècle au XVII eme siècle et reflète l’art de la Lombardie.</a:t>
            </a:r>
          </a:p>
          <a:p>
            <a:endParaRPr lang="fr-FR" sz="1800" dirty="0">
              <a:latin typeface="Avenir Next LT Pro" panose="020B0504020202020204" pitchFamily="34" charset="7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92A6310-E544-ADD2-816C-6C78AC0560F1}"/>
              </a:ext>
            </a:extLst>
          </p:cNvPr>
          <p:cNvSpPr txBox="1"/>
          <p:nvPr/>
        </p:nvSpPr>
        <p:spPr>
          <a:xfrm>
            <a:off x="254698" y="691292"/>
            <a:ext cx="45691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77"/>
              </a:rPr>
              <a:t>La ville de Côme est située à la pointe du Y sur la côte ouest, au sud du lac, elle a été fondée par les Romains.</a:t>
            </a:r>
          </a:p>
          <a:p>
            <a:r>
              <a:rPr lang="fr-FR" sz="1800" dirty="0">
                <a:latin typeface="Avenir Next LT Pro" panose="020B0504020202020204" pitchFamily="34" charset="77"/>
              </a:rPr>
              <a:t>On y voit encore quelques vestiges de cette ville anciennement fortifiée comme la </a:t>
            </a:r>
            <a:r>
              <a:rPr lang="fr-FR" sz="1800" b="1" dirty="0">
                <a:latin typeface="Avenir Next LT Pro" panose="020B0504020202020204" pitchFamily="34" charset="77"/>
              </a:rPr>
              <a:t>PORTA TORRE</a:t>
            </a:r>
            <a:r>
              <a:rPr lang="fr-FR" sz="1800" dirty="0">
                <a:latin typeface="Avenir Next LT Pro" panose="020B0504020202020204" pitchFamily="34" charset="77"/>
              </a:rPr>
              <a:t>  construite en 1192 .</a:t>
            </a:r>
          </a:p>
          <a:p>
            <a:r>
              <a:rPr lang="fr-FR" dirty="0">
                <a:latin typeface="Avenir Next LT Pro" panose="020B0504020202020204" pitchFamily="34" charset="77"/>
              </a:rPr>
              <a:t>Elle marque aujourd’hui l’entrée principale de la ville.</a:t>
            </a:r>
            <a:endParaRPr lang="fr-FR" sz="1800" dirty="0">
              <a:latin typeface="Avenir Next LT Pro" panose="020B0504020202020204" pitchFamily="34" charset="77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033D818-2D3A-2B1F-9829-047CD0C73C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67" t="8766" r="12962" b="25633"/>
          <a:stretch/>
        </p:blipFill>
        <p:spPr>
          <a:xfrm>
            <a:off x="1356117" y="3134462"/>
            <a:ext cx="2545925" cy="355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5852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D154BC-D861-8489-0F10-E57B898AD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50738"/>
            <a:ext cx="11480800" cy="809625"/>
          </a:xfrm>
        </p:spPr>
        <p:txBody>
          <a:bodyPr/>
          <a:lstStyle/>
          <a:p>
            <a:r>
              <a:rPr lang="fr-FR" sz="2000" dirty="0">
                <a:latin typeface="Avenir Next LT Pro" panose="020B0504020202020204" pitchFamily="34" charset="77"/>
              </a:rPr>
              <a:t>La ville de </a:t>
            </a:r>
            <a:r>
              <a:rPr lang="fr-FR" sz="2000" b="1" dirty="0">
                <a:solidFill>
                  <a:srgbClr val="C00000"/>
                </a:solidFill>
                <a:latin typeface="Avenir Next LT Pro" panose="020B0504020202020204" pitchFamily="34" charset="77"/>
              </a:rPr>
              <a:t>Côme</a:t>
            </a:r>
            <a:r>
              <a:rPr lang="fr-FR" sz="2000" dirty="0">
                <a:latin typeface="Avenir Next LT Pro" panose="020B0504020202020204" pitchFamily="34" charset="77"/>
              </a:rPr>
              <a:t> rend aussi hommage à</a:t>
            </a: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  <a:latin typeface="Avenir Next LT Pro" panose="020B0504020202020204" pitchFamily="34" charset="77"/>
              </a:rPr>
              <a:t> Alessandro Volta</a:t>
            </a:r>
            <a:r>
              <a:rPr lang="fr-FR" sz="2000" dirty="0">
                <a:latin typeface="Avenir Next LT Pro" panose="020B0504020202020204" pitchFamily="34" charset="77"/>
              </a:rPr>
              <a:t>, l’inventeur de la pile éléctrique, natif de Côme.</a:t>
            </a:r>
          </a:p>
          <a:p>
            <a:endParaRPr lang="fr-FR" sz="2000" dirty="0">
              <a:latin typeface="Avenir Next LT Pro" panose="020B0504020202020204" pitchFamily="34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8E01CD-88FB-0331-0710-B9DA824E1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37" t="12134" r="6786"/>
          <a:stretch/>
        </p:blipFill>
        <p:spPr>
          <a:xfrm>
            <a:off x="629752" y="1477075"/>
            <a:ext cx="2966963" cy="48711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88FC2A-F280-D885-9FAF-41AFAB03C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349" y="1161714"/>
            <a:ext cx="4139325" cy="2750927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CA14343-2A47-EC64-29B4-0FB434D93E3A}"/>
              </a:ext>
            </a:extLst>
          </p:cNvPr>
          <p:cNvSpPr txBox="1">
            <a:spLocks/>
          </p:cNvSpPr>
          <p:nvPr/>
        </p:nvSpPr>
        <p:spPr>
          <a:xfrm>
            <a:off x="7330011" y="4194860"/>
            <a:ext cx="4139325" cy="2107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latin typeface="Avenir Next LT Pro" panose="020B0504020202020204" pitchFamily="34" charset="77"/>
              </a:rPr>
              <a:t>Life Electric,</a:t>
            </a:r>
            <a:r>
              <a:rPr lang="fr-FR" sz="2000" dirty="0">
                <a:latin typeface="Avenir Next LT Pro" panose="020B0504020202020204" pitchFamily="34" charset="77"/>
              </a:rPr>
              <a:t> s’inspire de la tension électrique, construite  par Antonio Gianmarco, en hommage à </a:t>
            </a: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  <a:latin typeface="Avenir Next LT Pro" panose="020B0504020202020204" pitchFamily="34" charset="77"/>
              </a:rPr>
              <a:t>Alessandro Volta</a:t>
            </a:r>
            <a:r>
              <a:rPr lang="fr-FR" sz="2000" dirty="0">
                <a:latin typeface="Avenir Next LT Pro" panose="020B0504020202020204" pitchFamily="34" charset="77"/>
              </a:rPr>
              <a:t>, elle est située au bout d’un pont sur lequel on peut se promener, comme si on était sur l’eau.</a:t>
            </a:r>
          </a:p>
          <a:p>
            <a:endParaRPr lang="fr-FR" sz="2000" dirty="0">
              <a:latin typeface="Avenir Next LT Pro" panose="020B0504020202020204" pitchFamily="34" charset="77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52EC21E-BC1A-0E9D-8055-DCB4EB53C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022" y="1118403"/>
            <a:ext cx="2072713" cy="27626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642A43-7BFF-CF37-47C2-A22DC1BE56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073" b="25101"/>
          <a:stretch/>
        </p:blipFill>
        <p:spPr>
          <a:xfrm>
            <a:off x="3848907" y="4054118"/>
            <a:ext cx="2247094" cy="23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E9B0BF16-B1EF-40E4-D368-F56EFFBA4FD4}"/>
              </a:ext>
            </a:extLst>
          </p:cNvPr>
          <p:cNvSpPr txBox="1">
            <a:spLocks/>
          </p:cNvSpPr>
          <p:nvPr/>
        </p:nvSpPr>
        <p:spPr>
          <a:xfrm>
            <a:off x="330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Bellagio</a:t>
            </a:r>
            <a:r>
              <a:rPr lang="fr-FR" sz="4000" b="1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021FB56-A1D4-D57B-B501-C92C3DA6975D}"/>
              </a:ext>
            </a:extLst>
          </p:cNvPr>
          <p:cNvSpPr txBox="1">
            <a:spLocks/>
          </p:cNvSpPr>
          <p:nvPr/>
        </p:nvSpPr>
        <p:spPr>
          <a:xfrm>
            <a:off x="-1" y="1075638"/>
            <a:ext cx="9453926" cy="1400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1800" dirty="0">
                <a:latin typeface="Avenir Next LT Pro" panose="020B0504020202020204" pitchFamily="34" charset="77"/>
              </a:rPr>
              <a:t>Il y a à Bellagio la villa </a:t>
            </a:r>
            <a:r>
              <a:rPr lang="fr-FR" sz="1800" b="1" dirty="0">
                <a:latin typeface="Avenir Next LT Pro" panose="020B0504020202020204" pitchFamily="34" charset="77"/>
              </a:rPr>
              <a:t>Melzi. </a:t>
            </a:r>
            <a:r>
              <a:rPr lang="fr-FR" sz="1800" dirty="0">
                <a:latin typeface="Avenir Next LT Pro" panose="020B0504020202020204" pitchFamily="34" charset="77"/>
              </a:rPr>
              <a:t>Construite en 1808 pour le duc </a:t>
            </a:r>
            <a:r>
              <a:rPr lang="fr-FR" sz="1800" b="1" dirty="0">
                <a:latin typeface="Avenir Next LT Pro" panose="020B0504020202020204" pitchFamily="34" charset="77"/>
              </a:rPr>
              <a:t>Francesco Melzi </a:t>
            </a:r>
            <a:r>
              <a:rPr lang="fr-FR" sz="1800" b="1" dirty="0" err="1">
                <a:latin typeface="Avenir Next LT Pro" panose="020B0504020202020204" pitchFamily="34" charset="77"/>
              </a:rPr>
              <a:t>d’Eril</a:t>
            </a:r>
            <a:r>
              <a:rPr lang="fr-FR" sz="1800" b="1" dirty="0">
                <a:latin typeface="Avenir Next LT Pro" panose="020B0504020202020204" pitchFamily="34" charset="77"/>
              </a:rPr>
              <a:t> </a:t>
            </a:r>
            <a:r>
              <a:rPr lang="fr-FR" sz="1800" dirty="0">
                <a:latin typeface="Avenir Next LT Pro" panose="020B0504020202020204" pitchFamily="34" charset="77"/>
              </a:rPr>
              <a:t>assistant de </a:t>
            </a:r>
            <a:r>
              <a:rPr lang="fr-FR" sz="1800" b="1" dirty="0">
                <a:latin typeface="Avenir Next LT Pro" panose="020B0504020202020204" pitchFamily="34" charset="77"/>
              </a:rPr>
              <a:t>Napoléon</a:t>
            </a:r>
            <a:r>
              <a:rPr lang="fr-FR" sz="1800" dirty="0">
                <a:latin typeface="Avenir Next LT Pro" panose="020B0504020202020204" pitchFamily="34" charset="77"/>
              </a:rPr>
              <a:t>. Il y’ a un très beau jardin avec de belles plantes et des statues. Le jardin a enchanté des écrivains du XIX eme siècle comme Stendhal.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166E46-C45F-E2E3-3C45-1588B652FBE2}"/>
              </a:ext>
            </a:extLst>
          </p:cNvPr>
          <p:cNvSpPr txBox="1"/>
          <p:nvPr/>
        </p:nvSpPr>
        <p:spPr>
          <a:xfrm>
            <a:off x="2738075" y="384393"/>
            <a:ext cx="9385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Avenir Next LT Pro" panose="020B0504020202020204" pitchFamily="34" charset="77"/>
              </a:rPr>
              <a:t>Bellagio se trouve entre les deux branches du lac, c’est un village très touristique.</a:t>
            </a:r>
          </a:p>
          <a:p>
            <a:pPr algn="l"/>
            <a:r>
              <a:rPr lang="fr-FR" dirty="0">
                <a:latin typeface="Avenir Next LT Pro" panose="020B0504020202020204" pitchFamily="34" charset="77"/>
              </a:rPr>
              <a:t>Ce village est nommé la perle du lac de Côme.  </a:t>
            </a:r>
          </a:p>
          <a:p>
            <a:pPr algn="l"/>
            <a:endParaRPr lang="fr-FR" dirty="0">
              <a:latin typeface="Avenir Next LT Pro" panose="020B0504020202020204" pitchFamily="34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0EF9FA-C7DC-3DBB-5506-52227A1FF7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16"/>
          <a:stretch/>
        </p:blipFill>
        <p:spPr>
          <a:xfrm>
            <a:off x="9458130" y="1965450"/>
            <a:ext cx="2461403" cy="404546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09E09F4-26F5-E871-1504-2F5DC6B39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67" y="2163075"/>
            <a:ext cx="4987449" cy="38478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B9FBAA-C913-8CA0-402B-3F5236D83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484" y="2163075"/>
            <a:ext cx="3651281" cy="273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0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A1EA1D-322F-A34E-E33F-A0FC13A9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450881"/>
            <a:ext cx="2580217" cy="597958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Varenna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50466FA-024C-23CE-62D7-841657A6D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180042"/>
            <a:ext cx="7317317" cy="1592791"/>
          </a:xfrm>
        </p:spPr>
        <p:txBody>
          <a:bodyPr>
            <a:noAutofit/>
          </a:bodyPr>
          <a:lstStyle/>
          <a:p>
            <a:r>
              <a:rPr lang="fr-FR" sz="1800" dirty="0">
                <a:latin typeface="Avenir Next LT Pro" panose="020B0504020202020204" pitchFamily="34" charset="77"/>
              </a:rPr>
              <a:t>Le village de </a:t>
            </a:r>
            <a:r>
              <a:rPr lang="fr-FR" sz="1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 LT Pro" panose="020B0504020202020204" pitchFamily="34" charset="77"/>
              </a:rPr>
              <a:t>Varenna</a:t>
            </a:r>
            <a:r>
              <a:rPr lang="fr-FR" sz="1800" dirty="0">
                <a:latin typeface="Avenir Next LT Pro" panose="020B0504020202020204" pitchFamily="34" charset="77"/>
              </a:rPr>
              <a:t> est a flanc de montagne, ses maisons sont très colorées, les rues très escarpées, elles datent du Moyen- Âge.</a:t>
            </a:r>
          </a:p>
          <a:p>
            <a:r>
              <a:rPr lang="fr-FR" sz="1800" dirty="0">
                <a:latin typeface="Avenir Next LT Pro" panose="020B0504020202020204" pitchFamily="34" charset="77"/>
              </a:rPr>
              <a:t>Il y a une magnifique promenade au bord du lac et des sentiers qui s’élancent vers les sommets.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6EA7873-7576-05DC-B5A2-1236F07FB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885" y="104217"/>
            <a:ext cx="2994843" cy="664956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F5AAC2B-E655-E64E-EC97-27720F5C4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035240"/>
            <a:ext cx="8018635" cy="360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69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85607F-0D01-C15F-5F32-9768D6E6D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6250"/>
            <a:ext cx="10515600" cy="5700713"/>
          </a:xfrm>
        </p:spPr>
        <p:txBody>
          <a:bodyPr/>
          <a:lstStyle/>
          <a:p>
            <a:r>
              <a:rPr lang="fr-FR" sz="1800" dirty="0">
                <a:latin typeface="Avenir Next LT Pro" panose="020B0504020202020204" pitchFamily="34" charset="77"/>
              </a:rPr>
              <a:t>J’ai visité le </a:t>
            </a:r>
            <a:r>
              <a:rPr lang="fr-FR" sz="1800" b="1" dirty="0">
                <a:latin typeface="Avenir Next LT Pro" panose="020B0504020202020204" pitchFamily="34" charset="77"/>
              </a:rPr>
              <a:t>Castello di </a:t>
            </a:r>
            <a:r>
              <a:rPr lang="fr-FR" sz="1800" b="1" dirty="0" err="1">
                <a:latin typeface="Avenir Next LT Pro" panose="020B0504020202020204" pitchFamily="34" charset="77"/>
              </a:rPr>
              <a:t>Vezio</a:t>
            </a:r>
            <a:r>
              <a:rPr lang="fr-FR" sz="1800" b="1" dirty="0">
                <a:latin typeface="Avenir Next LT Pro" panose="020B0504020202020204" pitchFamily="34" charset="77"/>
              </a:rPr>
              <a:t>,</a:t>
            </a:r>
            <a:r>
              <a:rPr lang="fr-FR" sz="1800" dirty="0">
                <a:latin typeface="Avenir Next LT Pro" panose="020B0504020202020204" pitchFamily="34" charset="77"/>
              </a:rPr>
              <a:t> un château fort du Moyen-Âge, qui permettait de protéger le sud du lac des invasions.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FC7897-8797-8FDC-6701-5EF12BBBE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04"/>
          <a:stretch/>
        </p:blipFill>
        <p:spPr>
          <a:xfrm>
            <a:off x="545802" y="1396999"/>
            <a:ext cx="6209369" cy="44066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71F2842-B4A5-9F78-1EDA-615F48A3896C}"/>
              </a:ext>
            </a:extLst>
          </p:cNvPr>
          <p:cNvSpPr txBox="1"/>
          <p:nvPr/>
        </p:nvSpPr>
        <p:spPr>
          <a:xfrm>
            <a:off x="7430537" y="940260"/>
            <a:ext cx="4075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latin typeface="Avenir Next LT Pro" panose="020B0504020202020204" pitchFamily="34" charset="77"/>
              </a:rPr>
              <a:t>On y trouve de drôles de sculptures fantôme, qui sont liées à la légende de la reine lombarde </a:t>
            </a:r>
            <a:r>
              <a:rPr lang="fr-FR" b="1" dirty="0" err="1">
                <a:latin typeface="Avenir Next LT Pro" panose="020B0504020202020204" pitchFamily="34" charset="77"/>
              </a:rPr>
              <a:t>Théodolinda</a:t>
            </a:r>
            <a:r>
              <a:rPr lang="fr-FR" dirty="0">
                <a:latin typeface="Avenir Next LT Pro" panose="020B0504020202020204" pitchFamily="34" charset="77"/>
              </a:rPr>
              <a:t>, qui aurait passé les dernières années de sa vie près du château.</a:t>
            </a:r>
            <a:r>
              <a:rPr lang="fr-FR" dirty="0"/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D9ABA39-1FC3-4224-F974-0503DEFF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287"/>
          <a:stretch/>
        </p:blipFill>
        <p:spPr>
          <a:xfrm>
            <a:off x="7430536" y="2597328"/>
            <a:ext cx="4075862" cy="400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250F2A1-0EFB-CA32-B604-ABBA14F5591E}"/>
              </a:ext>
            </a:extLst>
          </p:cNvPr>
          <p:cNvSpPr txBox="1">
            <a:spLocks/>
          </p:cNvSpPr>
          <p:nvPr/>
        </p:nvSpPr>
        <p:spPr>
          <a:xfrm flipH="1">
            <a:off x="355599" y="1"/>
            <a:ext cx="8576734" cy="118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La Villa Carlotta à </a:t>
            </a:r>
            <a:r>
              <a:rPr lang="fr-FR" sz="4000" b="1" dirty="0" err="1">
                <a:solidFill>
                  <a:schemeClr val="accent5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Tremezzina</a:t>
            </a:r>
            <a:r>
              <a:rPr lang="fr-FR" sz="4000" b="1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912EE54-5F4B-5417-5C6E-7F3F1C947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053956"/>
            <a:ext cx="11148484" cy="1254124"/>
          </a:xfrm>
        </p:spPr>
        <p:txBody>
          <a:bodyPr>
            <a:noAutofit/>
          </a:bodyPr>
          <a:lstStyle/>
          <a:p>
            <a:r>
              <a:rPr lang="fr-FR" sz="1800" dirty="0">
                <a:latin typeface="Avenir Next LT Pro" panose="020B0504020202020204" pitchFamily="34" charset="77"/>
              </a:rPr>
              <a:t>A </a:t>
            </a:r>
            <a:r>
              <a:rPr lang="fr-FR" sz="1800" dirty="0" err="1">
                <a:latin typeface="Avenir Next LT Pro" panose="020B0504020202020204" pitchFamily="34" charset="77"/>
              </a:rPr>
              <a:t>Tremezzina</a:t>
            </a:r>
            <a:r>
              <a:rPr lang="fr-FR" sz="1800" dirty="0">
                <a:latin typeface="Avenir Next LT Pro" panose="020B0504020202020204" pitchFamily="34" charset="77"/>
              </a:rPr>
              <a:t>, sur le côté ouest du lac, se trouve la magnifique </a:t>
            </a:r>
            <a:r>
              <a:rPr lang="fr-FR" sz="1800" b="1" dirty="0">
                <a:solidFill>
                  <a:schemeClr val="accent5">
                    <a:lumMod val="75000"/>
                  </a:schemeClr>
                </a:solidFill>
                <a:latin typeface="Avenir Next LT Pro" panose="020B0504020202020204" pitchFamily="34" charset="77"/>
              </a:rPr>
              <a:t>Villa Carlotta</a:t>
            </a:r>
            <a:r>
              <a:rPr lang="fr-FR" sz="1800" dirty="0">
                <a:latin typeface="Avenir Next LT Pro" panose="020B0504020202020204" pitchFamily="34" charset="77"/>
              </a:rPr>
              <a:t> et son jardin botanique. Elle a été construite à la fin du XVII eme siècle par un marquis Milanais. On peut visiter la Villa devenue un musée avec des œuvres du sculpteur </a:t>
            </a:r>
            <a:r>
              <a:rPr lang="fr-FR" sz="1800" b="1" dirty="0">
                <a:latin typeface="Avenir Next LT Pro" panose="020B0504020202020204" pitchFamily="34" charset="77"/>
              </a:rPr>
              <a:t>Canova</a:t>
            </a:r>
            <a:r>
              <a:rPr lang="fr-FR" sz="1800" dirty="0">
                <a:latin typeface="Avenir Next LT Pro" panose="020B0504020202020204" pitchFamily="34" charset="77"/>
              </a:rPr>
              <a:t> et du peintre </a:t>
            </a:r>
            <a:r>
              <a:rPr lang="fr-FR" sz="1800" b="1" dirty="0">
                <a:latin typeface="Avenir Next LT Pro" panose="020B0504020202020204" pitchFamily="34" charset="77"/>
              </a:rPr>
              <a:t>Francesco </a:t>
            </a:r>
            <a:r>
              <a:rPr lang="fr-FR" sz="1800" b="1" dirty="0" err="1">
                <a:latin typeface="Avenir Next LT Pro" panose="020B0504020202020204" pitchFamily="34" charset="77"/>
              </a:rPr>
              <a:t>Hayez</a:t>
            </a:r>
            <a:r>
              <a:rPr lang="fr-FR" sz="1800" b="1" dirty="0">
                <a:latin typeface="Avenir Next LT Pro" panose="020B0504020202020204" pitchFamily="34" charset="77"/>
              </a:rPr>
              <a:t>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9058926-EFE1-A426-1A14-14E2872E7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60" t="20814" r="37126" b="14290"/>
          <a:stretch/>
        </p:blipFill>
        <p:spPr>
          <a:xfrm>
            <a:off x="9880876" y="1989176"/>
            <a:ext cx="2021224" cy="443226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A380163-48CF-71A9-9068-A749A921F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83" t="-206" r="-7083" b="28662"/>
          <a:stretch/>
        </p:blipFill>
        <p:spPr>
          <a:xfrm>
            <a:off x="5151638" y="2768387"/>
            <a:ext cx="2336217" cy="297036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3CAC7A0-AB7A-5B1F-A781-366D6F4BF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33" y="2869710"/>
            <a:ext cx="4753467" cy="267119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4F79966-0DFA-E73A-DCD0-A04DA38DC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855" y="2318202"/>
            <a:ext cx="2123765" cy="37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43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D62D16B-5AC4-B517-A513-724FFB72C6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61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chemeClr val="accent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Les jardins</a:t>
            </a:r>
            <a:r>
              <a:rPr lang="fr-FR" sz="4000" b="1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519966-439E-F507-6A03-CF46B4A04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54" y="1015999"/>
            <a:ext cx="3210746" cy="57059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22D2AA8-AA07-89AE-3FFB-C2D6FF95E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999" y="574159"/>
            <a:ext cx="3459372" cy="614776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A2B5F3D-1D74-29EA-22CD-A9BB38486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13" y="553121"/>
            <a:ext cx="3459373" cy="61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2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</Words>
  <Application>Microsoft Office PowerPoint</Application>
  <PresentationFormat>Grand écran</PresentationFormat>
  <Paragraphs>27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Batang</vt:lpstr>
      <vt:lpstr>Alasassy Caps</vt:lpstr>
      <vt:lpstr>Aptos</vt:lpstr>
      <vt:lpstr>Aptos Display</vt:lpstr>
      <vt:lpstr>Arial</vt:lpstr>
      <vt:lpstr>Avenir Next LT Pro</vt:lpstr>
      <vt:lpstr>Thème Office</vt:lpstr>
      <vt:lpstr>Le Lac de Côme Juliette Coué Schleef</vt:lpstr>
      <vt:lpstr>Le lac de Côme</vt:lpstr>
      <vt:lpstr>Côme </vt:lpstr>
      <vt:lpstr>Présentation PowerPoint</vt:lpstr>
      <vt:lpstr>Présentation PowerPoint</vt:lpstr>
      <vt:lpstr>Varenna</vt:lpstr>
      <vt:lpstr>Présentation PowerPoint</vt:lpstr>
      <vt:lpstr>Présentation PowerPoint</vt:lpstr>
      <vt:lpstr>Les jardins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Lac de Côme</dc:title>
  <dc:creator>Vinciane Schleef</dc:creator>
  <cp:lastModifiedBy>Vincent Brosseau</cp:lastModifiedBy>
  <cp:revision>8</cp:revision>
  <dcterms:created xsi:type="dcterms:W3CDTF">2025-04-21T14:33:02Z</dcterms:created>
  <dcterms:modified xsi:type="dcterms:W3CDTF">2025-05-21T15:08:24Z</dcterms:modified>
</cp:coreProperties>
</file>