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0BB"/>
    <a:srgbClr val="3366FF"/>
    <a:srgbClr val="33CC33"/>
    <a:srgbClr val="F9F9F9"/>
    <a:srgbClr val="00FF00"/>
    <a:srgbClr val="00CC00"/>
    <a:srgbClr val="FF0066"/>
    <a:srgbClr val="000000"/>
    <a:srgbClr val="886B98"/>
    <a:srgbClr val="5A3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 autoAdjust="0"/>
    <p:restoredTop sz="90706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9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50A9-183B-4843-B234-BB282B8A5B32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AC09-6BDF-DE4C-A091-4C1E83797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45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AAC09-6BDF-DE4C-A091-4C1E837970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0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AC09-6BDF-DE4C-A091-4C1E837970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AAC09-6BDF-DE4C-A091-4C1E837970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5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5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2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03" r:id="rId7"/>
    <p:sldLayoutId id="2147483804" r:id="rId8"/>
    <p:sldLayoutId id="2147483805" r:id="rId9"/>
    <p:sldLayoutId id="2147483806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Image 5" descr="Une image contenant ciel, paysage, arbre, plein air&#10;&#10;Description générée automatiquement">
            <a:extLst>
              <a:ext uri="{FF2B5EF4-FFF2-40B4-BE49-F238E27FC236}">
                <a16:creationId xmlns:a16="http://schemas.microsoft.com/office/drawing/2014/main" id="{498BCF0D-643F-B0C1-B8C4-9B2CB919F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60000"/>
          </a:blip>
          <a:srcRect r="-1" b="9995"/>
          <a:stretch/>
        </p:blipFill>
        <p:spPr>
          <a:xfrm>
            <a:off x="14895" y="-1"/>
            <a:ext cx="12188952" cy="68566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pic>
        <p:nvPicPr>
          <p:cNvPr id="12" name="Image 11" descr="Une image contenant lanterne, rouge, lampe, léger&#10;&#10;Description générée automatiquement">
            <a:extLst>
              <a:ext uri="{FF2B5EF4-FFF2-40B4-BE49-F238E27FC236}">
                <a16:creationId xmlns:a16="http://schemas.microsoft.com/office/drawing/2014/main" id="{9DD03C66-0263-72E1-C697-D3D7CFBE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9929">
            <a:off x="-39676" y="-3004846"/>
            <a:ext cx="2815693" cy="28156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854197-B250-193F-72A0-41618E2C6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296" y="4398602"/>
            <a:ext cx="6795407" cy="1143567"/>
          </a:xfrm>
          <a:effectLst>
            <a:reflection stA="88000" endPos="59000" dir="5400000" sy="-100000" algn="bl" rotWithShape="0"/>
          </a:effectLst>
        </p:spPr>
        <p:txBody>
          <a:bodyPr anchor="b">
            <a:noAutofit/>
          </a:bodyPr>
          <a:lstStyle/>
          <a:p>
            <a:r>
              <a:rPr lang="fr-FR" sz="9600">
                <a:solidFill>
                  <a:srgbClr val="91627D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Le Japon</a:t>
            </a:r>
            <a:endParaRPr lang="fr-FR" sz="9600" dirty="0">
              <a:solidFill>
                <a:srgbClr val="91627D"/>
              </a:solidFill>
              <a:latin typeface="Algerian" panose="020F0502020204030204" pitchFamily="34" charset="0"/>
              <a:cs typeface="Algerian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8EB4D7-0B7C-6C75-7085-302F3C142E50}"/>
              </a:ext>
            </a:extLst>
          </p:cNvPr>
          <p:cNvSpPr txBox="1"/>
          <p:nvPr/>
        </p:nvSpPr>
        <p:spPr>
          <a:xfrm>
            <a:off x="7495309" y="581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 descr="Une image contenant lanterne, rouge, lampe, léger&#10;&#10;Description générée automatiquement">
            <a:extLst>
              <a:ext uri="{FF2B5EF4-FFF2-40B4-BE49-F238E27FC236}">
                <a16:creationId xmlns:a16="http://schemas.microsoft.com/office/drawing/2014/main" id="{67567004-40C2-1DC4-8E0B-648C10279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9929">
            <a:off x="8849120" y="7000044"/>
            <a:ext cx="2815693" cy="2370319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9B0B1D-89A8-4CED-770F-466799A43243}"/>
              </a:ext>
            </a:extLst>
          </p:cNvPr>
          <p:cNvSpPr txBox="1"/>
          <p:nvPr/>
        </p:nvSpPr>
        <p:spPr>
          <a:xfrm>
            <a:off x="3499764" y="7177494"/>
            <a:ext cx="5112327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886B98"/>
                </a:solidFill>
                <a:latin typeface="Castellar" panose="020F0502020204030204" pitchFamily="34" charset="0"/>
                <a:cs typeface="Castellar" panose="020F0502020204030204" pitchFamily="34" charset="0"/>
              </a:rPr>
              <a:t>Nous allons vous présenter un exposé sur le japon</a:t>
            </a:r>
          </a:p>
        </p:txBody>
      </p:sp>
    </p:spTree>
    <p:extLst>
      <p:ext uri="{BB962C8B-B14F-4D97-AF65-F5344CB8AC3E}">
        <p14:creationId xmlns:p14="http://schemas.microsoft.com/office/powerpoint/2010/main" val="2210370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2419 L -0.00482 -0.2419 C -0.00248 -0.24607 0.00026 -0.25 0.00247 -0.25486 C 0.00338 -0.25695 0.00351 -0.25996 0.00455 -0.26227 C 0.00729 -0.26806 0.01119 -0.27246 0.01393 -0.27894 C 0.01523 -0.28218 0.02278 -0.29931 0.02435 -0.30486 C 0.02565 -0.30972 0.02773 -0.31412 0.02851 -0.31968 C 0.02994 -0.33009 0.0289 -0.32454 0.03164 -0.33634 C 0.0319 -0.34005 0.03229 -0.34375 0.03268 -0.34746 C 0.03294 -0.35046 0.03372 -0.35347 0.03372 -0.35671 C 0.03372 -0.41806 0.03411 -0.38519 0.03164 -0.41204 C 0.02981 -0.43033 0.0319 -0.42014 0.02747 -0.43634 C 0.02487 -0.46273 0.02825 -0.43634 0.02435 -0.45301 C 0.02369 -0.45533 0.02369 -0.45787 0.0233 -0.46042 C 0.02291 -0.46227 0.02265 -0.46412 0.02226 -0.46574 C 0.02161 -0.46829 0.02083 -0.47083 0.02018 -0.47315 C 0.01875 -0.47755 0.01653 -0.48218 0.01497 -0.48634 C 0.01419 -0.48796 0.01367 -0.49005 0.01289 -0.49167 C 0.00716 -0.50394 0.01237 -0.49074 0.0056 -0.50301 C 0.0039 -0.50579 0.0026 -0.50903 0.00143 -0.51227 C 0.00026 -0.51505 -0.00079 -0.51829 -0.0017 -0.52153 C -0.00378 -0.52778 -0.00495 -0.53264 -0.00586 -0.54005 C -0.00664 -0.54491 -0.00769 -0.54977 -0.00795 -0.55486 L -0.00899 -0.56945 C -0.00873 -0.58796 -0.00873 -0.60671 -0.00795 -0.62523 C -0.00769 -0.63148 -0.00664 -0.6375 -0.00586 -0.64375 C -0.0056 -0.64676 -0.0056 -0.65 -0.00482 -0.65301 C -0.00417 -0.65602 -0.00339 -0.65903 -0.00274 -0.66227 C -0.00235 -0.66528 -0.00209 -0.66829 -0.0017 -0.67153 C -0.00144 -0.67384 -0.00105 -0.67639 -0.00065 -0.67894 C -0.00039 -0.68195 -0.00026 -0.68519 0.00039 -0.6882 C 0.00078 -0.69028 0.00182 -0.69167 0.00247 -0.69352 C 0.00286 -0.69537 0.00273 -0.69769 0.00351 -0.69908 C 0.00481 -0.70232 0.00924 -0.70463 0.0108 -0.70671 C 0.02057 -0.71945 0.02239 -0.72361 0.0306 -0.7382 C 0.04075 -0.75625 0.02916 -0.73496 0.03789 -0.75301 C 0.04518 -0.76806 0.03593 -0.74514 0.04518 -0.76968 C 0.04583 -0.7713 0.04674 -0.77292 0.04726 -0.77523 C 0.04752 -0.77708 0.04778 -0.77894 0.0483 -0.78056 C 0.04882 -0.7831 0.04974 -0.78565 0.05039 -0.78796 C 0.05078 -0.78982 0.05091 -0.7919 0.05143 -0.79375 C 0.05195 -0.7956 0.05299 -0.79722 0.05351 -0.79931 C 0.05429 -0.80278 0.0556 -0.81042 0.0556 -0.81042 C 0.05546 -0.8125 0.05546 -0.82986 0.05351 -0.83634 C 0.05221 -0.84005 0.05065 -0.84375 0.04935 -0.84746 L 0.04726 -0.85301 C 0.04583 -0.85671 0.04414 -0.85996 0.0431 -0.86412 C 0.04075 -0.87222 0.04088 -0.87222 0.03789 -0.88079 C 0.03645 -0.88449 0.03489 -0.88796 0.03372 -0.8919 C 0.03242 -0.89537 0.03177 -0.89954 0.0306 -0.90301 C 0.02838 -0.9088 0.025 -0.9132 0.0233 -0.91968 C 0.02252 -0.92199 0.02187 -0.92454 0.02122 -0.92708 C 0.01992 -0.93079 0.01731 -0.93681 0.01601 -0.94005 L 0.01393 -0.95116 L 0.01289 -0.95671 C 0.01315 -0.96158 0.01354 -0.96644 0.01393 -0.97153 C 0.01432 -0.97871 0.01445 -0.98634 0.01497 -0.99352 C 0.01588 -1.01111 0.01523 -1.00139 0.01705 -1.01227 C 0.01744 -1.01458 0.01744 -1.01713 0.0181 -1.01945 C 0.01849 -1.02153 0.0194 -1.02338 0.02018 -1.02523 C 0.02044 -1.02755 0.0207 -1.03009 0.02122 -1.03241 C 0.02187 -1.03658 0.02343 -1.04421 0.02435 -1.04746 C 0.02435 -1.04746 0.02864 -1.06435 0.0306 -1.06759 C 0.03138 -1.06921 0.03268 -1.06991 0.03372 -1.07153 C 0.04166 -1.08333 0.03216 -1.07153 0.03997 -1.08079 C 0.04127 -1.08449 0.04323 -1.0875 0.04414 -1.0919 C 0.0444 -1.09375 0.04453 -1.0956 0.04518 -1.09746 C 0.04635 -1.10116 0.04817 -1.1044 0.04935 -1.10857 C 0.0539 -1.12477 0.05481 -1.12755 0.05872 -1.14375 C 0.06015 -1.14977 0.06171 -1.15579 0.06289 -1.16227 C 0.06588 -1.17871 0.06862 -1.19514 0.07122 -1.21204 C 0.07565 -1.24144 0.07356 -1.22546 0.07747 -1.26019 L 0.07851 -1.26945 C 0.07812 -1.27361 0.07955 -1.28033 0.07747 -1.28241 C 0.07304 -1.28634 0.0677 -1.2831 0.06289 -1.28426 C 0.06145 -1.28449 0.06002 -1.28519 0.05872 -1.28611 C 0.05651 -1.28704 0.05455 -1.28843 0.05247 -1.28982 L 0.04935 -1.29167 C 0.0483 -1.29398 0.04648 -1.29583 0.04622 -1.29908 C 0.04596 -1.30139 0.04713 -1.31343 0.0483 -1.31759 C 0.04948 -1.32176 0.05143 -1.32546 0.05351 -1.32871 C 0.05481 -1.33056 0.05651 -1.33195 0.05768 -1.33426 C 0.05924 -1.3375 0.06028 -1.34167 0.06185 -1.34537 C 0.0664 -1.35625 0.06393 -1.35 0.06914 -1.36389 C 0.06979 -1.36574 0.07031 -1.36783 0.07122 -1.36945 C 0.07226 -1.3713 0.07343 -1.37269 0.07435 -1.375 C 0.0763 -1.37986 0.07604 -1.38357 0.07851 -1.38796 C 0.07903 -1.38889 0.07981 -1.38912 0.0806 -1.38982 " pathEditMode="relative" ptsTypes="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1.38218 L 0.0319 1.38241 C 0.02878 1.37731 0.02552 1.37292 0.02279 1.36736 C 0.02018 1.3625 0.01823 1.35671 0.01589 1.35185 C 0.01445 1.34815 0.01263 1.3456 0.01146 1.3412 C 0.00729 1.32917 0.00924 1.33495 0.00573 1.325 C 0.00052 1.29745 0.00625 1.32593 0.00117 1.30509 C -0.00104 1.29537 0.00156 1.30116 -0.00221 1.29491 C -0.00703 1.26944 -0.00417 1.28634 -0.00221 1.22569 C -0.00221 1.22384 -0.00143 1.22222 -0.00104 1.21991 C -0.00026 1.21574 0.00091 1.20324 0.00234 1.20046 L 0.0069 1.18796 C 0.01003 1.17083 0.00469 1.19722 0.0125 1.16921 C 0.01328 1.16713 0.01393 1.16366 0.01484 1.16111 C 0.01628 1.15718 0.01706 1.15231 0.0194 1.14977 C 0.02161 1.1463 0.02344 1.14491 0.025 1.14143 C 0.02669 1.13704 0.02799 1.13287 0.02956 1.12917 L 0.03294 1.12176 C 0.03424 1.11435 0.03411 1.11435 0.03633 1.10694 C 0.03711 1.10486 0.03802 1.10278 0.03867 1.10116 C 0.03945 1.09768 0.03984 1.09468 0.04089 1.09259 C 0.04336 1.08796 0.04622 1.08287 0.04883 1.07847 C 0.05365 1.06991 0.05104 1.07431 0.05677 1.0669 C 0.05729 1.06157 0.05768 1.05301 0.05911 1.04815 C 0.06016 1.04537 0.06159 1.04143 0.0625 1.03889 C 0.06914 1.01389 0.06497 1.02731 0.06927 1.00926 C 0.07383 0.9919 0.06953 1.01366 0.07383 0.98981 L 0.075 0.98333 C 0.07526 0.97917 0.07734 0.95231 0.07734 0.94977 C 0.07734 0.91574 0.07682 0.91759 0.07383 0.89074 C 0.07292 0.8831 0.07187 0.87222 0.07044 0.86505 L 0.06823 0.85301 C 0.06784 0.85116 0.06771 0.84815 0.06706 0.84653 C 0.06628 0.84398 0.06536 0.84306 0.06484 0.84028 C 0.06419 0.83843 0.06419 0.83611 0.06367 0.83426 C 0.06237 0.83032 0.06003 0.82708 0.05911 0.82222 C 0.05794 0.81574 0.0582 0.81574 0.05573 0.80972 C 0.05508 0.8081 0.05404 0.80741 0.05339 0.80602 C 0.05247 0.80417 0.05221 0.80023 0.05117 0.79815 C 0.04909 0.79259 0.04661 0.78958 0.0444 0.78588 L 0.0375 0.77361 L 0.03529 0.76921 C 0.0345 0.76551 0.03437 0.76134 0.03294 0.75787 L 0.02839 0.74537 C 0.02331 0.71782 0.02891 0.74653 0.02396 0.72523 C 0.01979 0.70856 0.02891 0.7338 0.01706 0.69861 C 0.0125 0.68495 0.01432 0.69236 0.01146 0.67685 L 0.01029 0.67037 C 0.00977 0.66435 0.00885 0.65208 0.0069 0.64653 C 0.00612 0.64468 0.00521 0.64282 0.00456 0.64005 C 0.00365 0.63611 0.00234 0.62824 0.00234 0.62847 C 4.16667E-7 0.58657 0.00039 0.60231 0.00234 0.53356 C 0.00247 0.52986 0.00547 0.51481 0.00573 0.51319 C 0.00833 0.49907 0.00521 0.5162 0.00794 0.49653 C 0.01003 0.4831 0.0082 0.50023 0.01146 0.4831 C 0.01237 0.47685 0.01263 0.47199 0.01367 0.46643 C 0.01406 0.46412 0.01458 0.46227 0.01484 0.46042 C 0.01719 0.44375 0.01471 0.45671 0.01706 0.4419 C 0.01745 0.44005 0.01771 0.43819 0.01823 0.43634 C 0.01888 0.43333 0.01992 0.43218 0.02044 0.43056 C 0.02109 0.42801 0.02109 0.42593 0.02161 0.42361 C 0.02227 0.42199 0.02331 0.41991 0.02396 0.41736 C 0.02448 0.41597 0.02448 0.41366 0.025 0.41157 C 0.02565 0.40995 0.02669 0.40787 0.02734 0.40579 C 0.03672 0.37639 0.02435 0.41458 0.03073 0.39167 C 0.03138 0.38912 0.03242 0.38773 0.03294 0.38542 C 0.03398 0.38264 0.03477 0.37431 0.03529 0.37106 C 0.03594 0.36806 0.03672 0.36389 0.0375 0.36018 L 0.03984 0.34815 C 0.04023 0.34606 0.04062 0.34375 0.04089 0.34236 C 0.04492 0.31389 0.03893 0.35718 0.04323 0.32361 C 0.04388 0.31852 0.04544 0.30764 0.04544 0.3081 C 0.04505 0.28449 0.04505 0.26157 0.0444 0.23843 C 0.04414 0.23148 0.0431 0.22893 0.04206 0.22292 C 0.04167 0.22014 0.04128 0.21736 0.04089 0.21458 C 0.0388 0.19722 0.04102 0.21111 0.0375 0.19236 L 0.03633 0.18634 C 0.03607 0.18403 0.03594 0.18194 0.03529 0.18009 C 0.03008 0.16643 0.03268 0.17153 0.02839 0.16389 L -0.02487 0.18819 " pathEditMode="relative" rAng="0" ptsTypes="AAAAAAAAAAAAAAAAAAAAAAAAAAAAAAAAAAAAAAAAAAAAAAAAAAAAAAAAAAAAAAAAAAAAAAAAAAAAAAAA">
                                      <p:cBhvr>
                                        <p:cTn id="13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6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48148E-6 L 0 -0.336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-0.5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447" y="327660"/>
            <a:ext cx="10895106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3366FF"/>
                </a:solidFill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Le japon et ses chiffres – p.3</a:t>
            </a:r>
          </a:p>
          <a:p>
            <a:pPr marL="0" indent="0" algn="ctr">
              <a:buNone/>
            </a:pPr>
            <a:r>
              <a:rPr lang="fr-FR" dirty="0"/>
              <a:t>Où se situe le pays – p.4</a:t>
            </a:r>
          </a:p>
          <a:p>
            <a:pPr marL="0" indent="0" algn="ctr">
              <a:buNone/>
            </a:pPr>
            <a:r>
              <a:rPr lang="fr-FR" dirty="0"/>
              <a:t>Les mangas – p.5</a:t>
            </a:r>
          </a:p>
          <a:p>
            <a:pPr marL="0" indent="0" algn="ctr">
              <a:buNone/>
            </a:pPr>
            <a:r>
              <a:rPr lang="fr-FR" dirty="0"/>
              <a:t>Les choses à faire au japon </a:t>
            </a:r>
            <a:r>
              <a:rPr lang="mr-IN" dirty="0"/>
              <a:t>–</a:t>
            </a:r>
            <a:r>
              <a:rPr lang="fr-FR" dirty="0"/>
              <a:t> p.6  </a:t>
            </a:r>
          </a:p>
          <a:p>
            <a:pPr marL="0" indent="0" algn="ctr">
              <a:buNone/>
            </a:pPr>
            <a:r>
              <a:rPr lang="fr-FR" dirty="0"/>
              <a:t>Faits à savoir – p.7</a:t>
            </a:r>
          </a:p>
        </p:txBody>
      </p:sp>
    </p:spTree>
    <p:extLst>
      <p:ext uri="{BB962C8B-B14F-4D97-AF65-F5344CB8AC3E}">
        <p14:creationId xmlns:p14="http://schemas.microsoft.com/office/powerpoint/2010/main" val="316580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F4F93-F409-AF16-520E-E4AD6688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273" y="512970"/>
            <a:ext cx="6316927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66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 Japon et ses chiffres </a:t>
            </a:r>
            <a:r>
              <a:rPr lang="ja-JP" altLang="fr-FR" dirty="0">
                <a:solidFill>
                  <a:srgbClr val="FF0066"/>
                </a:solidFill>
              </a:rPr>
              <a:t>壹</a:t>
            </a:r>
            <a:endParaRPr lang="fr-FR" dirty="0">
              <a:solidFill>
                <a:srgbClr val="FF0066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7777C-9ADF-1F53-D637-33E4EF50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3" y="1931727"/>
            <a:ext cx="11274612" cy="4195763"/>
          </a:xfrm>
        </p:spPr>
        <p:txBody>
          <a:bodyPr/>
          <a:lstStyle/>
          <a:p>
            <a:pPr algn="ctr"/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Le Japon signifie le pays du soleil levant. </a:t>
            </a:r>
            <a:endParaRPr lang="fr-FR" kern="100" dirty="0">
              <a:latin typeface="Alasassy Cap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   Durée de vol pour y aller depuis la France : 13h30, pour effectuer 14 831 km</a:t>
            </a:r>
            <a:endParaRPr lang="fr-FR" kern="100" dirty="0">
              <a:latin typeface="Alasassy Cap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Superficie : 377 975 km</a:t>
            </a:r>
            <a:r>
              <a:rPr lang="fr-FR" kern="100" baseline="30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2 </a:t>
            </a:r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 (soit 2/3 de la France)</a:t>
            </a:r>
            <a:endParaRPr lang="fr-FR" kern="100" dirty="0">
              <a:latin typeface="Alasassy Cap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Population : 124 millions d’habitants (le double de la France)</a:t>
            </a:r>
            <a:endParaRPr lang="fr-FR" kern="100" dirty="0">
              <a:latin typeface="Alasassy Cap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Densité : 329 habitants/km</a:t>
            </a:r>
            <a:r>
              <a:rPr lang="fr-FR" kern="100" baseline="30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2 </a:t>
            </a:r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Arial" panose="020B0604020202020204" pitchFamily="34" charset="0"/>
              </a:rPr>
              <a:t>(soit presque le triple de la France)</a:t>
            </a:r>
            <a:endParaRPr lang="fr-FR" kern="100" dirty="0">
              <a:latin typeface="Alasassy Caps" pitchFamily="2" charset="77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412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0CDF2-5A5E-E700-3A6A-C6035DA4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Particularités :</a:t>
            </a:r>
          </a:p>
          <a:p>
            <a:r>
              <a:rPr lang="fr-FR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Il compte 6 852 îles, dont les plus grandes (Hokkaido, Honshu, l'île principale où se trouve la plus grande mégalopole du monde, le Grand Tokyo avec 42,8 millions d’habitants, Shikoku, Kyushu)</a:t>
            </a:r>
            <a:endParaRPr lang="fr-FR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EC9ED7-4C6D-2DD8-7E6C-CC7101D5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latin typeface="Blackadder ITC" panose="020F0502020204030204" pitchFamily="34" charset="0"/>
                <a:cs typeface="Blackadder ITC" panose="020F0502020204030204" pitchFamily="34" charset="0"/>
              </a:rPr>
              <a:t>Où se situe le pays </a:t>
            </a:r>
            <a:r>
              <a:rPr lang="ja-JP" altLang="fr-FR" dirty="0"/>
              <a:t>貮</a:t>
            </a:r>
            <a:endParaRPr lang="fr-FR" dirty="0">
              <a:latin typeface="Blackadder ITC" panose="020F0502020204030204" pitchFamily="34" charset="0"/>
              <a:cs typeface="Blackadder ITC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0F8956-BB54-5155-A73D-6B3A0AAF0BD9}"/>
              </a:ext>
            </a:extLst>
          </p:cNvPr>
          <p:cNvSpPr txBox="1"/>
          <p:nvPr/>
        </p:nvSpPr>
        <p:spPr>
          <a:xfrm>
            <a:off x="2729948" y="3429000"/>
            <a:ext cx="5367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Carmin, rouge, drapeau&#10;&#10;Description générée automatiquement">
            <a:extLst>
              <a:ext uri="{FF2B5EF4-FFF2-40B4-BE49-F238E27FC236}">
                <a16:creationId xmlns:a16="http://schemas.microsoft.com/office/drawing/2014/main" id="{A9968B91-37C2-4D1A-0B2E-9DEC9E9A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930" y="556460"/>
            <a:ext cx="1242391" cy="612913"/>
          </a:xfrm>
          <a:prstGeom prst="rect">
            <a:avLst/>
          </a:prstGeom>
          <a:effectLst>
            <a:softEdge rad="146702"/>
          </a:effectLst>
        </p:spPr>
      </p:pic>
    </p:spTree>
    <p:extLst>
      <p:ext uri="{BB962C8B-B14F-4D97-AF65-F5344CB8AC3E}">
        <p14:creationId xmlns:p14="http://schemas.microsoft.com/office/powerpoint/2010/main" val="1070747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ragon-Ball-Series_c42772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fr-FR" dirty="0">
                <a:latin typeface="Brush Script Std"/>
                <a:cs typeface="Brush Script Std"/>
              </a:rPr>
              <a:t>Le manga ,qui veut dire «image dérisoire» est né en 1814 au Japon. </a:t>
            </a: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On considère </a:t>
            </a:r>
            <a:r>
              <a:rPr lang="fr-FR" dirty="0" err="1">
                <a:latin typeface="Brush Script Std"/>
                <a:cs typeface="Brush Script Std"/>
              </a:rPr>
              <a:t>Osamu</a:t>
            </a:r>
            <a:r>
              <a:rPr lang="fr-FR" dirty="0">
                <a:latin typeface="Brush Script Std"/>
                <a:cs typeface="Brush Script Std"/>
              </a:rPr>
              <a:t> </a:t>
            </a:r>
            <a:r>
              <a:rPr lang="fr-FR" dirty="0" err="1">
                <a:latin typeface="Brush Script Std"/>
                <a:cs typeface="Brush Script Std"/>
              </a:rPr>
              <a:t>Tezuka</a:t>
            </a:r>
            <a:r>
              <a:rPr lang="fr-FR" dirty="0">
                <a:latin typeface="Brush Script Std"/>
                <a:cs typeface="Brush Script Std"/>
              </a:rPr>
              <a:t> comme le père du manga.</a:t>
            </a:r>
          </a:p>
          <a:p>
            <a:pPr algn="ctr"/>
            <a:endParaRPr lang="fr-FR" dirty="0">
              <a:latin typeface="Brush Script Std"/>
              <a:cs typeface="Brush Script Std"/>
            </a:endParaRP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Caractéristique du manga :</a:t>
            </a: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Le manga se lis de droite à gauche et de haut en bas.</a:t>
            </a: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Un vrai manga est toujours en noir et blanc.</a:t>
            </a:r>
          </a:p>
          <a:p>
            <a:pPr marL="0" indent="0" algn="ctr">
              <a:buNone/>
            </a:pPr>
            <a:endParaRPr lang="fr-FR" dirty="0">
              <a:latin typeface="Brush Script Std"/>
              <a:cs typeface="Brush Script Std"/>
            </a:endParaRP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A savoir :</a:t>
            </a: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Les français sont les deuxièmes consommateur de mangas.</a:t>
            </a:r>
          </a:p>
          <a:p>
            <a:pPr algn="ctr"/>
            <a:r>
              <a:rPr lang="fr-FR" dirty="0">
                <a:latin typeface="Brush Script Std"/>
                <a:cs typeface="Brush Script Std"/>
              </a:rPr>
              <a:t>Le manga One </a:t>
            </a:r>
            <a:r>
              <a:rPr lang="fr-FR" dirty="0" err="1">
                <a:latin typeface="Brush Script Std"/>
                <a:cs typeface="Brush Script Std"/>
              </a:rPr>
              <a:t>piece</a:t>
            </a:r>
            <a:r>
              <a:rPr lang="fr-FR" dirty="0">
                <a:latin typeface="Brush Script Std"/>
                <a:cs typeface="Brush Script Std"/>
              </a:rPr>
              <a:t> a déjà été vendu en 500 000 000 d’exemplaires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FD70BB"/>
                </a:solidFill>
                <a:latin typeface="Apple Chancery"/>
                <a:cs typeface="Apple Chancery"/>
              </a:rPr>
              <a:t>Les mangas</a:t>
            </a:r>
          </a:p>
        </p:txBody>
      </p:sp>
    </p:spTree>
    <p:extLst>
      <p:ext uri="{BB962C8B-B14F-4D97-AF65-F5344CB8AC3E}">
        <p14:creationId xmlns:p14="http://schemas.microsoft.com/office/powerpoint/2010/main" val="20067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468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4AB25-5973-5998-8735-B011E2EE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82880"/>
            <a:ext cx="10895106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33CC33"/>
                </a:solidFill>
                <a:latin typeface="Fave Script Bold Pro" panose="020F0502020204030204" pitchFamily="34" charset="0"/>
                <a:cs typeface="Fave Script Bold Pro" panose="020F0502020204030204" pitchFamily="34" charset="0"/>
              </a:rPr>
              <a:t>Les choses à faire au Japon </a:t>
            </a:r>
            <a:r>
              <a:rPr lang="ja-JP" altLang="fr-FR" sz="6000" dirty="0">
                <a:solidFill>
                  <a:srgbClr val="33CC33"/>
                </a:solidFill>
              </a:rPr>
              <a:t>參</a:t>
            </a:r>
            <a:endParaRPr lang="fr-FR" sz="6000" dirty="0">
              <a:solidFill>
                <a:srgbClr val="33CC33"/>
              </a:solidFill>
              <a:latin typeface="Fave Script Bold Pro" panose="020F0502020204030204" pitchFamily="34" charset="0"/>
              <a:cs typeface="Fave Script Bold Pro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0D2B8-37DA-C4AC-C428-AF813E92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002154"/>
            <a:ext cx="11274612" cy="41957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Pour ma part, je conseille aussi les choses à faire suivantes :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Manger des okonomiyaki à Hiroshima (omelettes typiques japonaises)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Manger des sushis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Le mont Fuji (3776m)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les fameuses portes rouges (qu’on appelle des Tori) Les temples et bien sûr l’univers kawaï . 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prendre le Shinkansen, le train le plus rapide au monde (300km/h)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Visiter Kyoto (la ville la plus ancienne du Japon)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Se baigner dans la mer du Japon</a:t>
            </a: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Visiter le musée </a:t>
            </a:r>
            <a:r>
              <a:rPr lang="fr-FR" sz="9600" kern="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Ghibli</a:t>
            </a:r>
            <a:r>
              <a:rPr lang="fr-FR" sz="96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(musée d’animation Japonaise)</a:t>
            </a:r>
            <a:endParaRPr lang="fr-FR" sz="9600" kern="100" dirty="0">
              <a:latin typeface="Kunstler Script" panose="020F0502020204030204" pitchFamily="34" charset="0"/>
              <a:ea typeface="Aptos" panose="020B0004020202020204" pitchFamily="34" charset="0"/>
              <a:cs typeface="Kunstler Script" panose="020F0502020204030204" pitchFamily="34" charset="0"/>
            </a:endParaRPr>
          </a:p>
          <a:p>
            <a:pPr marL="0" indent="0">
              <a:buNone/>
            </a:pPr>
            <a:endParaRPr lang="fr-FR" sz="9600" kern="1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49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468"/>
            <a:lum/>
          </a:blip>
          <a:srcRect/>
          <a:stretch>
            <a:fillRect t="-110000" b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9F005-C234-3A93-F768-2F8FEA1C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53884"/>
            <a:ext cx="10895106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Brush Script MT" panose="03060802040406070304" pitchFamily="66" charset="0"/>
              </a:rPr>
              <a:t>Faits à savoir </a:t>
            </a:r>
            <a:r>
              <a:rPr lang="ja-JP" altLang="fr-FR" dirty="0">
                <a:latin typeface="Brush Script MT" panose="03060802040406070304" pitchFamily="66" charset="0"/>
              </a:rPr>
              <a:t>肆</a:t>
            </a:r>
            <a:r>
              <a:rPr lang="fr-FR" sz="4800" dirty="0">
                <a:latin typeface="Brush Script MT" panose="03060802040406070304" pitchFamily="66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E4F85-B375-2EA5-69FB-F2A4D1A3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94" y="1880178"/>
            <a:ext cx="11274612" cy="4195763"/>
          </a:xfrm>
        </p:spPr>
        <p:txBody>
          <a:bodyPr/>
          <a:lstStyle/>
          <a:p>
            <a:pPr marL="342900" lvl="0" indent="-342900" algn="ctr">
              <a:buFont typeface="Aptos" panose="020B0004020202020204" pitchFamily="34" charset="0"/>
              <a:buChar char="-"/>
            </a:pPr>
            <a:r>
              <a:rPr lang="fr-FR" sz="3200" dirty="0">
                <a:latin typeface="Alasassy Caps" pitchFamily="2" charset="77"/>
              </a:rPr>
              <a:t>Il y a </a:t>
            </a:r>
            <a:r>
              <a:rPr lang="fr-FR" sz="3200" dirty="0"/>
              <a:t>3 </a:t>
            </a:r>
            <a:r>
              <a:rPr lang="fr-FR" sz="32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alphabets au japon (Hiragana, Katakana, Kanji) </a:t>
            </a:r>
            <a:endParaRPr lang="fr-FR" sz="3200" kern="100" dirty="0"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Aptos" panose="020B0004020202020204" pitchFamily="34" charset="0"/>
              <a:buChar char="-"/>
            </a:pPr>
            <a:r>
              <a:rPr lang="fr-FR" sz="32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Au printemps, les cerisiers (sakuras) sont en fleurs. </a:t>
            </a:r>
            <a:endParaRPr lang="fr-FR" sz="3200" kern="100" dirty="0"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Aptos" panose="020B0004020202020204" pitchFamily="34" charset="0"/>
              <a:buChar char="-"/>
            </a:pPr>
            <a:r>
              <a:rPr lang="fr-FR" sz="32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Il y a souvent des tremblements de terre  </a:t>
            </a:r>
            <a:endParaRPr lang="fr-FR" sz="3200" kern="100" dirty="0"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Aptos" panose="020B0004020202020204" pitchFamily="34" charset="0"/>
              <a:buChar char="-"/>
            </a:pPr>
            <a:r>
              <a:rPr lang="fr-FR" sz="32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L'univers Nintendo (Pokémon, Mario, etc.)  vient du Japon</a:t>
            </a:r>
            <a:endParaRPr lang="fr-FR" sz="3200" kern="100" dirty="0"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Aptos" panose="020B0004020202020204" pitchFamily="34" charset="0"/>
              <a:buChar char="-"/>
            </a:pPr>
            <a:r>
              <a:rPr lang="fr-FR" sz="32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. En été il fait très chaud (40°)</a:t>
            </a:r>
            <a:endParaRPr lang="fr-FR" sz="3200" kern="100" dirty="0"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4B5033-2D2F-90F6-39F6-F502FB86989F}"/>
              </a:ext>
            </a:extLst>
          </p:cNvPr>
          <p:cNvSpPr txBox="1"/>
          <p:nvPr/>
        </p:nvSpPr>
        <p:spPr>
          <a:xfrm>
            <a:off x="1330036" y="2303813"/>
            <a:ext cx="714003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2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8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/>
            <a:endParaRPr lang="fr-FR" sz="28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70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Image 13" descr="Une image contenant illustration, dessin, dessin humoristique, clipart&#10;&#10;Description générée automatiquement">
            <a:extLst>
              <a:ext uri="{FF2B5EF4-FFF2-40B4-BE49-F238E27FC236}">
                <a16:creationId xmlns:a16="http://schemas.microsoft.com/office/drawing/2014/main" id="{523DD37B-F7A2-B0F1-877E-9E5C05FDAA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782" r="-1" b="-1"/>
          <a:stretch/>
        </p:blipFill>
        <p:spPr>
          <a:xfrm>
            <a:off x="3068" y="1386"/>
            <a:ext cx="12188932" cy="68566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7805E-1200-CD7D-B4C9-52AC830C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3" y="-290946"/>
            <a:ext cx="6525489" cy="171796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FFFFFF"/>
                </a:solidFill>
              </a:rPr>
              <a:t>Merci de votre attention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361193-D99A-03AB-ABF6-D2F0946BB123}"/>
              </a:ext>
            </a:extLst>
          </p:cNvPr>
          <p:cNvSpPr txBox="1"/>
          <p:nvPr/>
        </p:nvSpPr>
        <p:spPr>
          <a:xfrm>
            <a:off x="10072255" y="2327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6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91713 L -0.00247 0.0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427</Words>
  <Application>Microsoft Office PowerPoint</Application>
  <PresentationFormat>Grand écran</PresentationFormat>
  <Paragraphs>51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3" baseType="lpstr">
      <vt:lpstr>Alasassy Caps</vt:lpstr>
      <vt:lpstr>Algerian</vt:lpstr>
      <vt:lpstr>Apple Chancery</vt:lpstr>
      <vt:lpstr>Aptos</vt:lpstr>
      <vt:lpstr>Arial</vt:lpstr>
      <vt:lpstr>Avenir Next LT Pro</vt:lpstr>
      <vt:lpstr>AvenirNext LT Pro Medium</vt:lpstr>
      <vt:lpstr>Blackadder ITC</vt:lpstr>
      <vt:lpstr>Brush Script MT</vt:lpstr>
      <vt:lpstr>Brush Script Std</vt:lpstr>
      <vt:lpstr>Castellar</vt:lpstr>
      <vt:lpstr>Fave Script Bold Pro</vt:lpstr>
      <vt:lpstr>Kunstler Script</vt:lpstr>
      <vt:lpstr>Sabon Next LT</vt:lpstr>
      <vt:lpstr>DappledVTI</vt:lpstr>
      <vt:lpstr>Le Japon</vt:lpstr>
      <vt:lpstr>Sommaire</vt:lpstr>
      <vt:lpstr>Le Japon et ses chiffres 壹</vt:lpstr>
      <vt:lpstr>Où se situe le pays 貮</vt:lpstr>
      <vt:lpstr>Les mangas</vt:lpstr>
      <vt:lpstr>Les choses à faire au Japon 參</vt:lpstr>
      <vt:lpstr>Faits à savoir 肆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Japon</dc:title>
  <dc:creator>Fx Mercey</dc:creator>
  <cp:lastModifiedBy>Vincent Brosseau</cp:lastModifiedBy>
  <cp:revision>26</cp:revision>
  <dcterms:created xsi:type="dcterms:W3CDTF">2024-12-16T17:24:11Z</dcterms:created>
  <dcterms:modified xsi:type="dcterms:W3CDTF">2025-03-05T09:17:35Z</dcterms:modified>
</cp:coreProperties>
</file>