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72" r:id="rId8"/>
    <p:sldId id="264" r:id="rId9"/>
    <p:sldId id="265" r:id="rId10"/>
    <p:sldId id="273" r:id="rId11"/>
    <p:sldId id="274" r:id="rId12"/>
    <p:sldId id="266" r:id="rId13"/>
    <p:sldId id="267" r:id="rId14"/>
    <p:sldId id="268" r:id="rId15"/>
    <p:sldId id="269" r:id="rId16"/>
    <p:sldId id="270" r:id="rId17"/>
    <p:sldId id="275" r:id="rId18"/>
    <p:sldId id="276" r:id="rId19"/>
    <p:sldId id="277" r:id="rId20"/>
    <p:sldId id="278" r:id="rId21"/>
    <p:sldId id="279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7"/>
    <p:restoredTop sz="96041"/>
  </p:normalViewPr>
  <p:slideViewPr>
    <p:cSldViewPr snapToGrid="0">
      <p:cViewPr varScale="1">
        <p:scale>
          <a:sx n="112" d="100"/>
          <a:sy n="112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9745B-625E-0D29-3CBB-4C8810662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ADBD5A-DEEE-4369-CC2F-63FDAE9999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BE3F9D-BE37-3441-4F31-8E8EE20A1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2663B3-2922-32A3-B144-ABB83146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D003D7-6ADC-12F9-5A55-BC5E819B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41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7FCA7F-06D5-4384-2CFC-C1F5D3D4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8C8BF8-2751-D63E-9871-71288BA4E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1375AB-C54E-2E4A-B224-42BC33DC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E03752-AC0C-C5D6-E721-5864C454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DA85EA-955A-DC69-1FB9-7D5DCA8C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36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B361BF0-AF1E-6B95-F059-BF0E496C0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75B529-06EA-BFCB-4B79-B4F28B346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FF7CEF-08CA-A54F-E074-126DA648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E0AE7B-3236-BEF8-EE32-E429F159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F031E8-9929-F9C5-5629-CFA6D171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84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CECC9-3C23-855C-989C-FD9AE7D0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8CEA83-E367-4B4A-6F1A-0C4C440A0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A9CDFC-F268-4279-B35B-0282697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257A1E-97DB-5EFC-4364-2151E4B4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8ACC32-D9F5-EBC6-1954-46B904BC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06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BC06B-7B76-0774-5081-EA0AB151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F990C9-9C98-7620-51DE-D812893F7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27FD9D-645A-1401-E19F-4DB9466E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847EA6-4499-21A4-3AC8-9F2DC6AF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F7EE6B-23C0-F3BE-6A3B-3B0AEE22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37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5E2496-583A-5F79-74DE-BA7C7C657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7598A4-1015-A829-FA5E-F8816FA74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47D0C5-13F2-CE40-8B20-55233E2D6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57D211-4FE5-1F09-934A-8F290CB5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E162DF-070C-DD9C-7DCC-3280D9386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E3A419-D7B6-8A01-2370-60274823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5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E8180-1048-23A9-14B1-8E3597BF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1CE67D-20F7-5831-1B34-A2D0BA6FE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431F4C-A2B0-A02F-8A50-94C459BCA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2B32184-CB7F-E239-BBB8-C05C63285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26BB46-A855-CA0F-9119-946567EF0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1847234-4AD1-01AB-9834-A47869FE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1BA153C-46EA-A624-0363-3CE2D081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1C7A05-5D7A-9367-E86B-9943BE30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4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9CC35-ACC1-FA8F-5A6D-9B403E397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EEF037-25EC-9818-79AE-A63210899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31D4F7-82DE-F1FC-E98D-15648CB6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F35320-6B22-0646-4DC8-54EF1F16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32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2CDD71-6D8D-1B58-6606-2A36797A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354A5E-D507-6A86-BF42-60FD8E9A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970F58-A4A3-0DEE-A291-72A514818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1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EE741-16C4-C98B-EE5E-2F1F0EF3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89C75D-6E17-8BA0-AF2B-A44B47240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E05001-B9D4-E59D-346A-462B23CA0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272A27-616D-A71E-09EF-A404719F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0E0E89-44AB-F809-DAE5-ED85FF66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52EE85-CEBF-71C1-F572-26E1307C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672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CC7B8F-3AF4-6911-8C25-40E9CD76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7DF9FF-E0AA-C0B2-FC87-32BECD546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388753-F23A-00AB-C693-95DA08709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C7613A-1DBB-21C6-EB10-77F3109A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49C1BB-35F9-DABF-78FD-164B10A0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4C14FF-A434-803A-FE61-780EE912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09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9653C5F-9236-DD25-3CF7-C5746EF30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551C0C-51AD-B90A-A634-7CDBBA8BF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0BDE36-2964-4AEA-E9CD-A1EF0D399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9054-C514-5946-B1DA-EA4E9D96F1AA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489DB5-3B52-13EC-7EA4-A1870B3E3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402239-9B93-53F8-91A0-6C9D3E1E1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B5E4-2FD8-2441-A55B-2D5AD3B0A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2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ousson" TargetMode="External"/><Relationship Id="rId2" Type="http://schemas.openxmlformats.org/officeDocument/2006/relationships/hyperlink" Target="https://fr.wikipedia.org/wiki/Climat_tropica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lonelyplanet.fr/article/que-manger-en-thailand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2B5B7-C444-BF0F-7385-369BDFC5EBF0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Exposé de Charlotte et Louise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1E15BC-4186-C5BC-1AAD-F944EA2A5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00349"/>
            <a:ext cx="9144000" cy="1655762"/>
          </a:xfrm>
        </p:spPr>
        <p:txBody>
          <a:bodyPr/>
          <a:lstStyle/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Classe de CM1A</a:t>
            </a:r>
          </a:p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Me Brosseau</a:t>
            </a:r>
          </a:p>
        </p:txBody>
      </p:sp>
    </p:spTree>
    <p:extLst>
      <p:ext uri="{BB962C8B-B14F-4D97-AF65-F5344CB8AC3E}">
        <p14:creationId xmlns:p14="http://schemas.microsoft.com/office/powerpoint/2010/main" val="340028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552714D-0746-516F-8E04-8CD9710DD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4851085"/>
            <a:ext cx="12202174" cy="2020500"/>
            <a:chOff x="0" y="-29768"/>
            <a:chExt cx="12202174" cy="151935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A41354-436C-9656-0817-56B6CF8CD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863EEE-38BD-6BC9-BA81-2F33679D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A65459-0869-1AF9-758A-0BF65F128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8402F8AA-E8FD-F4E8-037F-2C4EAE9F4A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1630" y="5167418"/>
            <a:ext cx="8949690" cy="7022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Merci pour votre attention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59C93E-9148-1473-3CE9-CDEB1D767755}"/>
              </a:ext>
            </a:extLst>
          </p:cNvPr>
          <p:cNvSpPr txBox="1"/>
          <p:nvPr/>
        </p:nvSpPr>
        <p:spPr>
          <a:xfrm>
            <a:off x="1611631" y="5874999"/>
            <a:ext cx="8949689" cy="504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b="1" i="1" u="none" strike="noStrike">
                <a:solidFill>
                  <a:srgbClr val="FFFFFF"/>
                </a:solidFill>
                <a:effectLst/>
              </a:rPr>
              <a:t>kòrp kun</a:t>
            </a:r>
            <a:r>
              <a:rPr lang="en-US" sz="2000" b="1" i="0" u="none" strike="noStrike">
                <a:solidFill>
                  <a:srgbClr val="FFFFFF"/>
                </a:solidFill>
                <a:effectLst/>
              </a:rPr>
              <a:t> Kah</a:t>
            </a:r>
            <a:endParaRPr lang="en-US" sz="2000" b="1">
              <a:solidFill>
                <a:srgbClr val="FFFFFF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E3B7D68-E882-624B-6B95-53956323A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555" y="869989"/>
            <a:ext cx="3217333" cy="32173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D92676-9E71-328A-CACE-D6681C891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433" y="1257370"/>
            <a:ext cx="3358588" cy="24433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5D300D-B3CD-15D8-E178-2CC48A0CA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564" y="869989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60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C0BFB5-9608-6C0D-F7B9-8690CC2292D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Les chats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6D6C6B3-C3FC-864B-691C-B64A94E9D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82056"/>
            <a:ext cx="3251200" cy="3251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B56864-C333-B632-9F9B-F9E290C64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459" y="313224"/>
            <a:ext cx="1398980" cy="13989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450838-ABF1-5790-EC77-BC3F8659EAA4}"/>
              </a:ext>
            </a:extLst>
          </p:cNvPr>
          <p:cNvSpPr txBox="1"/>
          <p:nvPr/>
        </p:nvSpPr>
        <p:spPr>
          <a:xfrm>
            <a:off x="4135567" y="1835883"/>
            <a:ext cx="5836622" cy="45243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tx2"/>
              </a:solidFill>
            </a:endParaRPr>
          </a:p>
          <a:p>
            <a:r>
              <a:rPr lang="fr-FR" sz="2400" b="1" dirty="0">
                <a:solidFill>
                  <a:schemeClr val="tx2"/>
                </a:solidFill>
              </a:rPr>
              <a:t>Généralités </a:t>
            </a:r>
          </a:p>
          <a:p>
            <a:endParaRPr lang="fr-FR" sz="2400" b="1" dirty="0">
              <a:solidFill>
                <a:schemeClr val="tx2"/>
              </a:solidFill>
            </a:endParaRPr>
          </a:p>
          <a:p>
            <a:endParaRPr lang="fr-FR" sz="2400" b="1" dirty="0">
              <a:solidFill>
                <a:schemeClr val="tx2"/>
              </a:solidFill>
            </a:endParaRPr>
          </a:p>
          <a:p>
            <a:r>
              <a:rPr lang="fr-FR" sz="2400" b="1" dirty="0">
                <a:solidFill>
                  <a:schemeClr val="tx2"/>
                </a:solidFill>
              </a:rPr>
              <a:t>L’anatomie </a:t>
            </a:r>
          </a:p>
          <a:p>
            <a:endParaRPr lang="fr-FR" sz="2400" b="1" dirty="0">
              <a:solidFill>
                <a:schemeClr val="tx2"/>
              </a:solidFill>
            </a:endParaRPr>
          </a:p>
          <a:p>
            <a:endParaRPr lang="fr-FR" sz="2400" b="1" dirty="0">
              <a:solidFill>
                <a:schemeClr val="tx2"/>
              </a:solidFill>
            </a:endParaRPr>
          </a:p>
          <a:p>
            <a:r>
              <a:rPr lang="fr-FR" sz="2400" b="1" dirty="0">
                <a:solidFill>
                  <a:schemeClr val="tx2"/>
                </a:solidFill>
              </a:rPr>
              <a:t>Les performances</a:t>
            </a:r>
          </a:p>
          <a:p>
            <a:endParaRPr lang="fr-FR" sz="2400" b="1" dirty="0">
              <a:solidFill>
                <a:schemeClr val="tx2"/>
              </a:solidFill>
            </a:endParaRPr>
          </a:p>
          <a:p>
            <a:endParaRPr lang="fr-FR" sz="2400" b="1" dirty="0">
              <a:solidFill>
                <a:schemeClr val="tx2"/>
              </a:solidFill>
            </a:endParaRPr>
          </a:p>
          <a:p>
            <a:r>
              <a:rPr lang="fr-FR" sz="2400" b="1" dirty="0">
                <a:solidFill>
                  <a:schemeClr val="tx2"/>
                </a:solidFill>
              </a:rPr>
              <a:t>Le chat persan </a:t>
            </a:r>
          </a:p>
          <a:p>
            <a:endParaRPr lang="fr-FR" sz="2400" b="1" dirty="0">
              <a:solidFill>
                <a:schemeClr val="tx2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8335AD-D8CC-FEB6-7CD7-C7E4D2A92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975" y="2055090"/>
            <a:ext cx="1019923" cy="10199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035071-3A7D-2043-23FD-4ED3DC5F1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950" y="3075013"/>
            <a:ext cx="1026758" cy="10267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EFD5257-268B-8CF7-6B2A-BE89E92A9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744" y="4374601"/>
            <a:ext cx="856383" cy="8563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E15CA66-6970-F0C4-B613-29BBF8479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417" y="5285350"/>
            <a:ext cx="1020481" cy="10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4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780C9-909C-56FF-9000-AB8E0BA0567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chats : généralités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0DF147-000F-085F-1AD3-DFC4FF6C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810" y="1954717"/>
            <a:ext cx="4264510" cy="3402591"/>
          </a:xfrm>
        </p:spPr>
        <p:txBody>
          <a:bodyPr>
            <a:normAutofit/>
          </a:bodyPr>
          <a:lstStyle/>
          <a:p>
            <a:r>
              <a:rPr lang="fr-FR" sz="2000" b="0" i="0" strike="noStrike" dirty="0">
                <a:solidFill>
                  <a:schemeClr val="tx2"/>
                </a:solidFill>
                <a:effectLst/>
              </a:rPr>
              <a:t>Le chat domestique est l’un des principaux animaux de compagnie et compte aujourd’hui une cinquantaine de races différentes. </a:t>
            </a:r>
          </a:p>
          <a:p>
            <a:endParaRPr lang="fr-FR" sz="2000" b="0" i="0" strike="noStrike" dirty="0">
              <a:solidFill>
                <a:schemeClr val="tx2"/>
              </a:solidFill>
              <a:effectLst/>
            </a:endParaRPr>
          </a:p>
          <a:p>
            <a:r>
              <a:rPr lang="fr-FR" sz="2000" b="0" i="0" strike="noStrike" dirty="0">
                <a:solidFill>
                  <a:schemeClr val="tx2"/>
                </a:solidFill>
                <a:effectLst/>
              </a:rPr>
              <a:t>Essentiellement territorial, le chat est un </a:t>
            </a:r>
            <a:r>
              <a:rPr lang="fr-FR" sz="2000" dirty="0">
                <a:solidFill>
                  <a:schemeClr val="tx2"/>
                </a:solidFill>
              </a:rPr>
              <a:t>prédateur </a:t>
            </a:r>
            <a:r>
              <a:rPr lang="fr-FR" sz="2000" b="0" i="0" strike="noStrike" dirty="0">
                <a:solidFill>
                  <a:schemeClr val="tx2"/>
                </a:solidFill>
                <a:effectLst/>
              </a:rPr>
              <a:t>de petites proies comme les rongeurs ou les </a:t>
            </a:r>
            <a:r>
              <a:rPr lang="fr-FR" sz="2000" dirty="0">
                <a:solidFill>
                  <a:schemeClr val="tx2"/>
                </a:solidFill>
              </a:rPr>
              <a:t>oiseaux</a:t>
            </a:r>
            <a:r>
              <a:rPr lang="fr-FR" sz="2000" b="0" i="0" strike="noStrike" dirty="0">
                <a:solidFill>
                  <a:schemeClr val="tx2"/>
                </a:solidFill>
                <a:effectLst/>
              </a:rPr>
              <a:t>. </a:t>
            </a:r>
          </a:p>
          <a:p>
            <a:endParaRPr lang="fr-FR" sz="2000" b="0" i="0" strike="noStrike" dirty="0">
              <a:solidFill>
                <a:schemeClr val="tx2"/>
              </a:solidFill>
              <a:effectLst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2CD8AD-6690-E091-B4FC-9EB450E7F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867" y="398632"/>
            <a:ext cx="1292056" cy="12920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40F852-FD32-56BE-AB8F-52D1CDC734C9}"/>
              </a:ext>
            </a:extLst>
          </p:cNvPr>
          <p:cNvSpPr txBox="1"/>
          <p:nvPr/>
        </p:nvSpPr>
        <p:spPr>
          <a:xfrm>
            <a:off x="6583682" y="1954717"/>
            <a:ext cx="44258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0" i="0" strike="noStrike" dirty="0">
                <a:solidFill>
                  <a:schemeClr val="tx2"/>
                </a:solidFill>
                <a:effectLst/>
              </a:rPr>
              <a:t>Les chats ont diverses vocalisations dont les ronronnements, les miaulements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  <a:r>
              <a:rPr lang="fr-FR" sz="2000" b="0" i="0" strike="noStrike" dirty="0">
                <a:solidFill>
                  <a:schemeClr val="tx2"/>
                </a:solidFill>
                <a:effectLst/>
              </a:rPr>
              <a:t>ou les grognements.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Ils </a:t>
            </a:r>
            <a:r>
              <a:rPr lang="fr-FR" sz="2000" b="0" i="0" strike="noStrike" dirty="0">
                <a:solidFill>
                  <a:schemeClr val="tx2"/>
                </a:solidFill>
                <a:effectLst/>
              </a:rPr>
              <a:t>communiquent principalement par des positions faciales et corporelles.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A9A3BF-9058-FEC0-A5F5-8B5B57A52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852" y="5052377"/>
            <a:ext cx="1137920" cy="11379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EC225A-9BFE-6DC1-8D74-A76380815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86727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74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BA87C5-35B5-47F1-2484-8E1B954A6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384" y="2154283"/>
            <a:ext cx="5444266" cy="4351338"/>
          </a:xfrm>
        </p:spPr>
        <p:txBody>
          <a:bodyPr>
            <a:normAutofit/>
          </a:bodyPr>
          <a:lstStyle/>
          <a:p>
            <a:r>
              <a:rPr lang="fr-FR" sz="2000" b="0" i="0" u="none" strike="noStrike" dirty="0">
                <a:solidFill>
                  <a:schemeClr val="tx2"/>
                </a:solidFill>
                <a:effectLst/>
              </a:rPr>
              <a:t>Le squelette est composé de 250 os. Les vertèbres du cou sont courtes, et la colonne vertébrale est très souple.</a:t>
            </a:r>
          </a:p>
          <a:p>
            <a:endParaRPr lang="fr-FR" sz="2000" b="0" i="0" u="none" strike="noStrike" dirty="0">
              <a:solidFill>
                <a:schemeClr val="tx2"/>
              </a:solidFill>
              <a:effectLst/>
            </a:endParaRPr>
          </a:p>
          <a:p>
            <a:r>
              <a:rPr lang="fr-FR" sz="2000" b="0" i="0" u="none" strike="noStrike" dirty="0">
                <a:solidFill>
                  <a:schemeClr val="tx2"/>
                </a:solidFill>
                <a:effectLst/>
              </a:rPr>
              <a:t>Un chat pèse en moyenne entre 2,5 et 4,5 kg et mesure de 46 à 51 cm sans la queue, qui peut, elle mesurer de 20 à 25 cm de long. </a:t>
            </a:r>
          </a:p>
          <a:p>
            <a:r>
              <a:rPr lang="fr-FR" sz="2000" b="0" i="0" u="none" strike="noStrike" dirty="0">
                <a:solidFill>
                  <a:schemeClr val="tx2"/>
                </a:solidFill>
                <a:effectLst/>
              </a:rPr>
              <a:t>Les pattes sont pourvues de griffes rétractiles. </a:t>
            </a:r>
          </a:p>
          <a:p>
            <a:endParaRPr lang="fr-FR" sz="2000" b="0" i="0" u="none" strike="noStrike" dirty="0">
              <a:solidFill>
                <a:schemeClr val="tx2"/>
              </a:solidFill>
              <a:effectLst/>
            </a:endParaRPr>
          </a:p>
          <a:p>
            <a:r>
              <a:rPr lang="fr-FR" sz="2000" b="0" i="0" u="none" strike="noStrike" dirty="0">
                <a:solidFill>
                  <a:schemeClr val="tx2"/>
                </a:solidFill>
                <a:effectLst/>
              </a:rPr>
              <a:t>Les coussinets  sont constitués d’une membrane élastique qui confère une marche silencieuse.</a:t>
            </a:r>
            <a:endParaRPr lang="fr-FR" sz="2000" dirty="0">
              <a:solidFill>
                <a:schemeClr val="tx2"/>
              </a:solidFill>
            </a:endParaRPr>
          </a:p>
          <a:p>
            <a:endParaRPr lang="fr-FR" sz="2000" b="0" i="0" u="none" strike="noStrike" dirty="0">
              <a:solidFill>
                <a:schemeClr val="tx2"/>
              </a:solidFill>
              <a:effectLst/>
            </a:endParaRPr>
          </a:p>
          <a:p>
            <a:endParaRPr lang="fr-FR" sz="2000" b="0" i="0" u="none" strike="noStrike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BDD43B5-5B66-7834-E08F-859B419E99E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chats : l’anatomie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A4920B-5C04-C0FA-F6BB-BF86D7CD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845" y="2302135"/>
            <a:ext cx="4477955" cy="40556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93F46B-E328-444A-DA08-BE7D81A7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932" y="422690"/>
            <a:ext cx="1026758" cy="102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13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F652F6-3EC9-F459-CA7E-351456EB7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007"/>
            <a:ext cx="5584114" cy="3251985"/>
          </a:xfrm>
        </p:spPr>
        <p:txBody>
          <a:bodyPr>
            <a:noAutofit/>
          </a:bodyPr>
          <a:lstStyle/>
          <a:p>
            <a:pPr algn="l"/>
            <a:r>
              <a:rPr lang="fr-FR" sz="2000" b="0" i="0" u="none" strike="noStrike" dirty="0">
                <a:solidFill>
                  <a:schemeClr val="tx2"/>
                </a:solidFill>
                <a:effectLst/>
              </a:rPr>
              <a:t>Il a une grande souplesse et une détente ample lors des sauts.</a:t>
            </a:r>
          </a:p>
          <a:p>
            <a:pPr algn="l"/>
            <a:r>
              <a:rPr lang="fr-FR" sz="2000" dirty="0">
                <a:solidFill>
                  <a:schemeClr val="tx2"/>
                </a:solidFill>
              </a:rPr>
              <a:t>I</a:t>
            </a:r>
            <a:r>
              <a:rPr lang="fr-FR" sz="2000" b="0" i="0" u="none" strike="noStrike" dirty="0">
                <a:solidFill>
                  <a:schemeClr val="tx2"/>
                </a:solidFill>
                <a:effectLst/>
              </a:rPr>
              <a:t>l peut sauter à une hauteur cinq fois supérieure à sa taille. </a:t>
            </a:r>
          </a:p>
          <a:p>
            <a:pPr algn="l"/>
            <a:r>
              <a:rPr lang="fr-FR" sz="2000" b="0" i="0" u="none" strike="noStrike" dirty="0">
                <a:solidFill>
                  <a:schemeClr val="tx2"/>
                </a:solidFill>
                <a:effectLst/>
              </a:rPr>
              <a:t>À la course, sa vitesse moyenne est de 40 km/h mais il n’est pas un coureur de fond et il se fatigue assez vite.</a:t>
            </a:r>
          </a:p>
          <a:p>
            <a:r>
              <a:rPr lang="fr-FR" sz="2000" b="0" i="0" u="none" strike="noStrike" dirty="0">
                <a:solidFill>
                  <a:schemeClr val="tx2"/>
                </a:solidFill>
                <a:effectLst/>
              </a:rPr>
              <a:t>Contrairement à ce que l’on peut penser, tous les chats savent très bien nager.</a:t>
            </a:r>
          </a:p>
          <a:p>
            <a:pPr algn="l"/>
            <a:endParaRPr lang="fr-FR" sz="2000" b="0" i="0" u="none" strike="noStrike" dirty="0">
              <a:solidFill>
                <a:schemeClr val="tx2"/>
              </a:solidFill>
              <a:effectLst/>
            </a:endParaRPr>
          </a:p>
          <a:p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431C2D3-3168-A37F-8490-BCCD19BA57A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chats : les performances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D4571F-AC74-2363-63F0-7B5903813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85" y="4827960"/>
            <a:ext cx="5034374" cy="202392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26E9DA-EDD8-790B-BA0D-8FC8DB405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697" y="599714"/>
            <a:ext cx="856383" cy="8563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B19350A-2E0C-94A0-B3F6-67521D5C2980}"/>
              </a:ext>
            </a:extLst>
          </p:cNvPr>
          <p:cNvSpPr txBox="1"/>
          <p:nvPr/>
        </p:nvSpPr>
        <p:spPr>
          <a:xfrm>
            <a:off x="6831207" y="1798729"/>
            <a:ext cx="46256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La vue est son sens primordial : son champ visuel est plus étendu que les humains</a:t>
            </a:r>
          </a:p>
          <a:p>
            <a:pPr algn="l"/>
            <a:endParaRPr lang="fr-FR" sz="2000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0" i="0" u="none" strike="noStrike" dirty="0">
                <a:solidFill>
                  <a:srgbClr val="202122"/>
                </a:solidFill>
                <a:effectLst/>
              </a:rPr>
              <a:t>Le chat est </a:t>
            </a:r>
            <a:r>
              <a:rPr lang="fr-FR" sz="2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nyctalope</a:t>
            </a:r>
            <a:r>
              <a:rPr lang="fr-FR" sz="2000" b="0" i="0" u="none" strike="noStrike" dirty="0">
                <a:solidFill>
                  <a:srgbClr val="202122"/>
                </a:solidFill>
                <a:effectLst/>
              </a:rPr>
              <a:t>, l’intensité lumineuse influence la forme de sa </a:t>
            </a:r>
            <a:r>
              <a:rPr lang="fr-FR" sz="2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pupille </a:t>
            </a:r>
            <a:r>
              <a:rPr lang="fr-FR" sz="2000" b="0" i="0" u="none" strike="noStrike" dirty="0">
                <a:solidFill>
                  <a:srgbClr val="202122"/>
                </a:solidFill>
                <a:effectLst/>
              </a:rPr>
              <a:t>: allongée en fente étroite en pleine lumière, elle se dilate en un cercle parfait à la pénombre. </a:t>
            </a:r>
            <a:endParaRPr lang="fr-FR" sz="2000" b="0" i="0" u="none" strike="noStrike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8733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DF91B8-8521-03FA-BE4C-A97D05297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403"/>
            <a:ext cx="7122459" cy="4771989"/>
          </a:xfrm>
        </p:spPr>
        <p:txBody>
          <a:bodyPr>
            <a:noAutofit/>
          </a:bodyPr>
          <a:lstStyle/>
          <a:p>
            <a:r>
              <a:rPr lang="fr-FR" sz="2400" b="0" i="0" u="none" strike="noStrike" dirty="0">
                <a:solidFill>
                  <a:schemeClr val="tx2"/>
                </a:solidFill>
                <a:effectLst/>
              </a:rPr>
              <a:t>Au XVIIIe siècle, les dames de la bonne société parisienne aimaient faire salon avec, sur leurs genoux, des chats à la fourrure de soie. </a:t>
            </a:r>
          </a:p>
          <a:p>
            <a:endParaRPr lang="fr-FR" sz="2400" b="0" i="0" u="none" strike="noStrike" dirty="0">
              <a:solidFill>
                <a:schemeClr val="tx2"/>
              </a:solidFill>
              <a:effectLst/>
            </a:endParaRPr>
          </a:p>
          <a:p>
            <a:r>
              <a:rPr lang="fr-FR" sz="2400" b="0" i="0" u="none" strike="noStrike" dirty="0">
                <a:solidFill>
                  <a:schemeClr val="tx2"/>
                </a:solidFill>
                <a:effectLst/>
              </a:rPr>
              <a:t>Le persan nait de l’union entre les chats appelés « Angora » en raison de leur provenance moyen-orientale et les chats British </a:t>
            </a:r>
            <a:r>
              <a:rPr lang="fr-FR" sz="2400" b="0" i="0" u="none" strike="noStrike" dirty="0" err="1">
                <a:solidFill>
                  <a:schemeClr val="tx2"/>
                </a:solidFill>
                <a:effectLst/>
              </a:rPr>
              <a:t>Shorthair</a:t>
            </a:r>
            <a:r>
              <a:rPr lang="fr-FR" sz="2400" b="0" i="0" u="none" strike="noStrike" dirty="0">
                <a:solidFill>
                  <a:schemeClr val="tx2"/>
                </a:solidFill>
                <a:effectLst/>
              </a:rPr>
              <a:t>, gros chats ronds à poil court alliant la fourrure de l’un aux rondeurs de l’autre. </a:t>
            </a:r>
          </a:p>
          <a:p>
            <a:endParaRPr lang="fr-FR" sz="2400" b="0" i="0" u="none" strike="noStrike" dirty="0">
              <a:solidFill>
                <a:schemeClr val="tx2"/>
              </a:solidFill>
              <a:effectLst/>
            </a:endParaRPr>
          </a:p>
          <a:p>
            <a:r>
              <a:rPr lang="fr-FR" sz="2400" b="0" i="0" u="none" strike="noStrike" dirty="0">
                <a:solidFill>
                  <a:schemeClr val="tx2"/>
                </a:solidFill>
                <a:effectLst/>
              </a:rPr>
              <a:t>Aujourd’hui, le Persan est la race féline la plus présente dans le monde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7D014BC-7872-8D4A-3A7A-8E237D47814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chats : le chat persan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1F3E61-7466-8A32-8CA0-F4EC8F59A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454" y="1825625"/>
            <a:ext cx="3331603" cy="41148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100094-6E33-2F68-D912-2894A7F84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854" y="517665"/>
            <a:ext cx="1020481" cy="10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68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2B109A-3C60-465F-91CE-68731B92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9176"/>
            <a:ext cx="6057191" cy="2833962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444444"/>
                </a:solidFill>
                <a:effectLst/>
              </a:rPr>
              <a:t>Le Persan est un chat court et massif avec une ossature forte et une musculature puissante. </a:t>
            </a:r>
          </a:p>
          <a:p>
            <a:endParaRPr lang="fr-FR" sz="2000" dirty="0">
              <a:solidFill>
                <a:srgbClr val="444444"/>
              </a:solidFill>
              <a:effectLst/>
            </a:endParaRPr>
          </a:p>
          <a:p>
            <a:r>
              <a:rPr lang="fr-FR" sz="2000" dirty="0">
                <a:solidFill>
                  <a:srgbClr val="444444"/>
                </a:solidFill>
                <a:effectLst/>
              </a:rPr>
              <a:t>Sa </a:t>
            </a:r>
            <a:r>
              <a:rPr lang="fr-FR" sz="2000" dirty="0" err="1">
                <a:solidFill>
                  <a:srgbClr val="444444"/>
                </a:solidFill>
                <a:effectLst/>
              </a:rPr>
              <a:t>tête</a:t>
            </a:r>
            <a:r>
              <a:rPr lang="fr-FR" sz="2000" dirty="0">
                <a:solidFill>
                  <a:srgbClr val="444444"/>
                </a:solidFill>
                <a:effectLst/>
              </a:rPr>
              <a:t> est ronde avec une expression douce. Le </a:t>
            </a:r>
            <a:r>
              <a:rPr lang="fr-FR" sz="2000" dirty="0" err="1">
                <a:solidFill>
                  <a:srgbClr val="444444"/>
                </a:solidFill>
                <a:effectLst/>
              </a:rPr>
              <a:t>crâne</a:t>
            </a:r>
            <a:r>
              <a:rPr lang="fr-FR" sz="2000" dirty="0">
                <a:solidFill>
                  <a:srgbClr val="444444"/>
                </a:solidFill>
                <a:effectLst/>
              </a:rPr>
              <a:t> est large et en forme de </a:t>
            </a:r>
            <a:r>
              <a:rPr lang="fr-FR" sz="2000" dirty="0" err="1">
                <a:solidFill>
                  <a:srgbClr val="444444"/>
                </a:solidFill>
                <a:effectLst/>
              </a:rPr>
              <a:t>dôme</a:t>
            </a:r>
            <a:r>
              <a:rPr lang="fr-FR" sz="2000" dirty="0">
                <a:solidFill>
                  <a:srgbClr val="444444"/>
                </a:solidFill>
                <a:effectLst/>
              </a:rPr>
              <a:t>, les oreilles petites et bien </a:t>
            </a:r>
            <a:r>
              <a:rPr lang="fr-FR" sz="2000" dirty="0" err="1">
                <a:solidFill>
                  <a:srgbClr val="444444"/>
                </a:solidFill>
                <a:effectLst/>
              </a:rPr>
              <a:t>espacées</a:t>
            </a:r>
            <a:r>
              <a:rPr lang="fr-FR" sz="2000" dirty="0">
                <a:solidFill>
                  <a:srgbClr val="444444"/>
                </a:solidFill>
                <a:effectLst/>
              </a:rPr>
              <a:t>. Les yeux sont ronds, grands, bien ouverts, </a:t>
            </a:r>
            <a:r>
              <a:rPr lang="fr-FR" sz="2000" dirty="0" err="1">
                <a:solidFill>
                  <a:srgbClr val="444444"/>
                </a:solidFill>
                <a:effectLst/>
              </a:rPr>
              <a:t>très</a:t>
            </a:r>
            <a:r>
              <a:rPr lang="fr-FR" sz="2000" dirty="0">
                <a:solidFill>
                  <a:srgbClr val="444444"/>
                </a:solidFill>
                <a:effectLst/>
              </a:rPr>
              <a:t> expressifs. </a:t>
            </a:r>
          </a:p>
          <a:p>
            <a:endParaRPr lang="fr-FR" sz="20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B936E45-F23D-305E-D168-C4B4ECB5079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chats : le chat persan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9A990F-BEE8-9E2B-88A0-A714D30EA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968" y="2160842"/>
            <a:ext cx="4893089" cy="32663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924291-0245-70E9-1208-E8CF5DA4A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854" y="517665"/>
            <a:ext cx="1020481" cy="1020481"/>
          </a:xfrm>
          <a:prstGeom prst="rect">
            <a:avLst/>
          </a:prstGeom>
        </p:spPr>
      </p:pic>
      <p:sp>
        <p:nvSpPr>
          <p:cNvPr id="6" name="Bouée 5">
            <a:extLst>
              <a:ext uri="{FF2B5EF4-FFF2-40B4-BE49-F238E27FC236}">
                <a16:creationId xmlns:a16="http://schemas.microsoft.com/office/drawing/2014/main" id="{324F529A-922B-786D-6BFE-132FC5A94675}"/>
              </a:ext>
            </a:extLst>
          </p:cNvPr>
          <p:cNvSpPr/>
          <p:nvPr/>
        </p:nvSpPr>
        <p:spPr>
          <a:xfrm>
            <a:off x="10079915" y="2279176"/>
            <a:ext cx="1273885" cy="1416981"/>
          </a:xfrm>
          <a:prstGeom prst="donut">
            <a:avLst>
              <a:gd name="adj" fmla="val 208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2B109A-3C60-465F-91CE-68731B92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22" y="2151386"/>
            <a:ext cx="6395113" cy="4257424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444444"/>
                </a:solidFill>
                <a:effectLst/>
              </a:rPr>
              <a:t>De profil, le front, le nez et le menton sont </a:t>
            </a:r>
            <a:r>
              <a:rPr lang="fr-FR" sz="2000" dirty="0" err="1">
                <a:solidFill>
                  <a:srgbClr val="444444"/>
                </a:solidFill>
                <a:effectLst/>
              </a:rPr>
              <a:t>alignés</a:t>
            </a:r>
            <a:r>
              <a:rPr lang="fr-FR" sz="2000" dirty="0">
                <a:solidFill>
                  <a:srgbClr val="444444"/>
                </a:solidFill>
                <a:effectLst/>
              </a:rPr>
              <a:t> sur un </a:t>
            </a:r>
            <a:r>
              <a:rPr lang="fr-FR" sz="2000" dirty="0" err="1">
                <a:solidFill>
                  <a:srgbClr val="444444"/>
                </a:solidFill>
                <a:effectLst/>
              </a:rPr>
              <a:t>même</a:t>
            </a:r>
            <a:r>
              <a:rPr lang="fr-FR" sz="2000" dirty="0">
                <a:solidFill>
                  <a:srgbClr val="444444"/>
                </a:solidFill>
                <a:effectLst/>
              </a:rPr>
              <a:t> plan. </a:t>
            </a:r>
          </a:p>
          <a:p>
            <a:endParaRPr lang="fr-FR" sz="2000" dirty="0">
              <a:solidFill>
                <a:srgbClr val="444444"/>
              </a:solidFill>
              <a:effectLst/>
            </a:endParaRPr>
          </a:p>
          <a:p>
            <a:endParaRPr lang="fr-FR" sz="2000" dirty="0">
              <a:solidFill>
                <a:srgbClr val="444444"/>
              </a:solidFill>
              <a:effectLst/>
            </a:endParaRPr>
          </a:p>
          <a:p>
            <a:r>
              <a:rPr lang="fr-FR" sz="2000" dirty="0">
                <a:solidFill>
                  <a:srgbClr val="444444"/>
                </a:solidFill>
                <a:effectLst/>
              </a:rPr>
              <a:t>La fourrure, la plus opulente de celles de tous les chats de race, est longue sur tout le corps avec une collerette qui descend sur la poitrine. </a:t>
            </a:r>
            <a:endParaRPr lang="fr-FR" sz="20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B936E45-F23D-305E-D168-C4B4ECB5079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chats : le chat persan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9A990F-BEE8-9E2B-88A0-A714D30EA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035" y="2279176"/>
            <a:ext cx="4893089" cy="32663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8924291-0245-70E9-1208-E8CF5DA4A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854" y="517665"/>
            <a:ext cx="1020481" cy="1020481"/>
          </a:xfrm>
          <a:prstGeom prst="rect">
            <a:avLst/>
          </a:prstGeom>
        </p:spPr>
      </p:pic>
      <p:sp>
        <p:nvSpPr>
          <p:cNvPr id="6" name="Bouée 5">
            <a:extLst>
              <a:ext uri="{FF2B5EF4-FFF2-40B4-BE49-F238E27FC236}">
                <a16:creationId xmlns:a16="http://schemas.microsoft.com/office/drawing/2014/main" id="{6B571AD3-3F9B-2C2D-2AAC-3EE4BEE89AA4}"/>
              </a:ext>
            </a:extLst>
          </p:cNvPr>
          <p:cNvSpPr/>
          <p:nvPr/>
        </p:nvSpPr>
        <p:spPr>
          <a:xfrm>
            <a:off x="10079915" y="4280098"/>
            <a:ext cx="1273885" cy="1416981"/>
          </a:xfrm>
          <a:prstGeom prst="donut">
            <a:avLst>
              <a:gd name="adj" fmla="val 208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074AD913-30FB-2942-1EB0-215CE05FCDB4}"/>
              </a:ext>
            </a:extLst>
          </p:cNvPr>
          <p:cNvSpPr/>
          <p:nvPr/>
        </p:nvSpPr>
        <p:spPr>
          <a:xfrm>
            <a:off x="6831105" y="3912374"/>
            <a:ext cx="742278" cy="2151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138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2B109A-3C60-465F-91CE-68731B92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722" y="2033052"/>
            <a:ext cx="6395113" cy="4257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effectLst/>
              </a:rPr>
              <a:t>Le cara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ctère</a:t>
            </a:r>
          </a:p>
          <a:p>
            <a:endParaRPr lang="fr-FR" sz="2000" dirty="0">
              <a:solidFill>
                <a:srgbClr val="444444"/>
              </a:solidFill>
            </a:endParaRPr>
          </a:p>
          <a:p>
            <a:r>
              <a:rPr lang="fr-FR" sz="2000" b="1" dirty="0">
                <a:solidFill>
                  <a:schemeClr val="tx1">
                    <a:lumMod val="25000"/>
                  </a:schemeClr>
                </a:solidFill>
              </a:rPr>
              <a:t>Tempérament</a:t>
            </a:r>
            <a:r>
              <a:rPr lang="fr-FR" sz="2000" dirty="0">
                <a:solidFill>
                  <a:schemeClr val="tx1">
                    <a:lumMod val="25000"/>
                  </a:schemeClr>
                </a:solidFill>
              </a:rPr>
              <a:t> : Calme, posé, parfois un peu réservé.</a:t>
            </a:r>
          </a:p>
          <a:p>
            <a:endParaRPr lang="fr-FR" sz="2000" dirty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fr-FR" sz="2000" b="1" dirty="0">
                <a:solidFill>
                  <a:schemeClr val="tx1">
                    <a:lumMod val="25000"/>
                  </a:schemeClr>
                </a:solidFill>
              </a:rPr>
              <a:t>Sociabilité</a:t>
            </a:r>
            <a:r>
              <a:rPr lang="fr-FR" sz="2000" dirty="0">
                <a:solidFill>
                  <a:schemeClr val="tx1">
                    <a:lumMod val="25000"/>
                  </a:schemeClr>
                </a:solidFill>
              </a:rPr>
              <a:t> : Très affectueux avec sa famille, il aime la tranquillité et les câlins. Il peut être moins à l’aise avec les enfants turbulents ou les animaux trop dynamiques.</a:t>
            </a:r>
          </a:p>
          <a:p>
            <a:endParaRPr lang="fr-FR" sz="2000" dirty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fr-FR" sz="2000" b="1" dirty="0">
                <a:solidFill>
                  <a:schemeClr val="tx1">
                    <a:lumMod val="25000"/>
                  </a:schemeClr>
                </a:solidFill>
              </a:rPr>
              <a:t>Comportement</a:t>
            </a:r>
            <a:r>
              <a:rPr lang="fr-FR" sz="2000" dirty="0">
                <a:solidFill>
                  <a:schemeClr val="tx1">
                    <a:lumMod val="25000"/>
                  </a:schemeClr>
                </a:solidFill>
              </a:rPr>
              <a:t> : Peu actif, il préfère les coins confortables à l’agitation. Ce n’est généralement pas un grand aventurier.</a:t>
            </a:r>
          </a:p>
          <a:p>
            <a:endParaRPr lang="fr-FR" sz="20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B936E45-F23D-305E-D168-C4B4ECB5079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chats : le chat persan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924291-0245-70E9-1208-E8CF5DA4A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854" y="517665"/>
            <a:ext cx="1020481" cy="10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25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2B109A-3C60-465F-91CE-68731B92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722" y="2033052"/>
            <a:ext cx="6395113" cy="4257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effectLst/>
              </a:rPr>
              <a:t>Entretien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2000" dirty="0">
              <a:solidFill>
                <a:srgbClr val="444444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2000" b="1" i="0" u="none" strike="noStrike" dirty="0">
                <a:solidFill>
                  <a:srgbClr val="000000"/>
                </a:solidFill>
                <a:effectLst/>
              </a:rPr>
              <a:t>Toilettage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 : Quotidien, à cause de son pelage long qui s’emmêle facilement.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20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2000" b="1" i="0" u="none" strike="noStrike" dirty="0">
                <a:solidFill>
                  <a:srgbClr val="000000"/>
                </a:solidFill>
                <a:effectLst/>
              </a:rPr>
              <a:t>Santé</a:t>
            </a: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 : Les chats persans sont sujets à certains problèmes de santé, notamment 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Problèmes respiratoires dus à leur museau aplati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Affections oculaires (écoulements fréquents)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2000" b="0" i="0" u="none" strike="noStrike" dirty="0">
                <a:solidFill>
                  <a:srgbClr val="000000"/>
                </a:solidFill>
                <a:effectLst/>
              </a:rPr>
              <a:t>Maladies rénales héréditaires</a:t>
            </a:r>
            <a:endParaRPr lang="fr-FR" sz="20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B936E45-F23D-305E-D168-C4B4ECB5079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chats : le chat persan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924291-0245-70E9-1208-E8CF5DA4A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854" y="517665"/>
            <a:ext cx="1020481" cy="10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3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995E94-1E5F-599F-1836-67A4BC2342E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Plan de la présentation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508046-3263-7398-71DD-E3572A93A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83844" cy="4351338"/>
          </a:xfrm>
        </p:spPr>
        <p:txBody>
          <a:bodyPr/>
          <a:lstStyle/>
          <a:p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La Thaïlande</a:t>
            </a:r>
          </a:p>
          <a:p>
            <a:pPr lvl="1"/>
            <a:r>
              <a:rPr lang="fr-FR" sz="2800" dirty="0">
                <a:solidFill>
                  <a:schemeClr val="bg2">
                    <a:lumMod val="10000"/>
                  </a:schemeClr>
                </a:solidFill>
              </a:rPr>
              <a:t>Climat</a:t>
            </a:r>
          </a:p>
          <a:p>
            <a:pPr lvl="1"/>
            <a:r>
              <a:rPr lang="fr-FR" sz="2800" dirty="0">
                <a:solidFill>
                  <a:schemeClr val="bg2">
                    <a:lumMod val="10000"/>
                  </a:schemeClr>
                </a:solidFill>
              </a:rPr>
              <a:t>Géographie</a:t>
            </a:r>
          </a:p>
          <a:p>
            <a:pPr lvl="1"/>
            <a:r>
              <a:rPr lang="fr-FR" sz="2800" dirty="0">
                <a:solidFill>
                  <a:schemeClr val="bg2">
                    <a:lumMod val="10000"/>
                  </a:schemeClr>
                </a:solidFill>
              </a:rPr>
              <a:t>Culture </a:t>
            </a:r>
          </a:p>
          <a:p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endParaRPr lang="fr-FR" dirty="0">
              <a:solidFill>
                <a:schemeClr val="bg2">
                  <a:lumMod val="10000"/>
                </a:schemeClr>
              </a:solidFill>
            </a:endParaRPr>
          </a:p>
          <a:p>
            <a:endParaRPr lang="fr-FR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16F475-029A-FB88-4E16-4DD3191D8A95}"/>
              </a:ext>
            </a:extLst>
          </p:cNvPr>
          <p:cNvSpPr txBox="1"/>
          <p:nvPr/>
        </p:nvSpPr>
        <p:spPr>
          <a:xfrm>
            <a:off x="6773333" y="1800402"/>
            <a:ext cx="32994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2">
                    <a:lumMod val="10000"/>
                  </a:schemeClr>
                </a:solidFill>
              </a:rPr>
              <a:t>Les chats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2">
                    <a:lumMod val="10000"/>
                  </a:schemeClr>
                </a:solidFill>
              </a:rPr>
              <a:t>Anatomie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2">
                    <a:lumMod val="10000"/>
                  </a:schemeClr>
                </a:solidFill>
              </a:rPr>
              <a:t>Performances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2">
                    <a:lumMod val="10000"/>
                  </a:schemeClr>
                </a:solidFill>
              </a:rPr>
              <a:t>Le chat persan </a:t>
            </a:r>
          </a:p>
          <a:p>
            <a:pPr lvl="1"/>
            <a:r>
              <a:rPr lang="fr-FR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endParaRPr lang="fr-FR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6F69A8-B8B2-4277-5CB0-0A204974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7" y="4001294"/>
            <a:ext cx="2551289" cy="25512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145F14-1720-C4EF-28FE-2FF15791C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3" y="3772251"/>
            <a:ext cx="2889955" cy="28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94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2B109A-3C60-465F-91CE-68731B92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5325"/>
            <a:ext cx="6395113" cy="4257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effectLst/>
              </a:rPr>
              <a:t>En résumé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Le chat persan est idéal pour une vie en intérieur, avec un maître attentionné prêt à lui offrir des soins réguliers.</a:t>
            </a:r>
          </a:p>
          <a:p>
            <a:endParaRPr lang="fr-FR" sz="2000" dirty="0">
              <a:solidFill>
                <a:srgbClr val="000000"/>
              </a:solidFill>
              <a:latin typeface="-webkit-standard"/>
            </a:endParaRPr>
          </a:p>
          <a:p>
            <a:r>
              <a:rPr lang="fr-FR" sz="2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C’est un compagnon élégant, calme et loyal.</a:t>
            </a:r>
            <a:endParaRPr lang="fr-FR" sz="2000" dirty="0"/>
          </a:p>
          <a:p>
            <a:endParaRPr lang="fr-FR" sz="2000" dirty="0">
              <a:solidFill>
                <a:srgbClr val="444444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B936E45-F23D-305E-D168-C4B4ECB5079C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chats : le chat persan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924291-0245-70E9-1208-E8CF5DA4A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854" y="517665"/>
            <a:ext cx="1020481" cy="10204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6096B7-1E74-AB5E-00E5-69F3C1010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52" y="1818938"/>
            <a:ext cx="4138648" cy="501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50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096ABB-A919-CBA4-C6BC-4250AF6DC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6063"/>
            <a:ext cx="10515600" cy="3390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932566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45889-E2F1-800D-0E75-4EFA7A659C59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La Thaïlande : Le climat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553388-AA32-E58C-F17D-BD73547F8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94015" cy="4848130"/>
          </a:xfrm>
        </p:spPr>
        <p:txBody>
          <a:bodyPr>
            <a:normAutofit/>
          </a:bodyPr>
          <a:lstStyle/>
          <a:p>
            <a:pPr algn="l"/>
            <a:r>
              <a:rPr lang="fr-FR" i="0" strike="noStrike" dirty="0">
                <a:solidFill>
                  <a:schemeClr val="tx2"/>
                </a:solidFill>
                <a:effectLst/>
              </a:rPr>
              <a:t>Le climat de la Thaïlande est principalement </a:t>
            </a:r>
            <a:r>
              <a:rPr lang="fr-FR" i="0" strike="noStrike" dirty="0">
                <a:solidFill>
                  <a:schemeClr val="tx2"/>
                </a:solidFill>
                <a:effectLst/>
                <a:hlinkClick r:id="rId2" tooltip="Climat tropic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tropical</a:t>
            </a:r>
            <a:r>
              <a:rPr lang="fr-FR" i="0" strike="noStrike" dirty="0">
                <a:solidFill>
                  <a:schemeClr val="tx2"/>
                </a:solidFill>
                <a:effectLst/>
              </a:rPr>
              <a:t> dominé par la </a:t>
            </a:r>
            <a:r>
              <a:rPr lang="fr-FR" i="0" strike="noStrike" dirty="0">
                <a:solidFill>
                  <a:schemeClr val="tx2"/>
                </a:solidFill>
                <a:effectLst/>
                <a:hlinkClick r:id="rId3" tooltip="Mous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mousson</a:t>
            </a:r>
            <a:endParaRPr lang="fr-FR" dirty="0">
              <a:solidFill>
                <a:schemeClr val="tx2"/>
              </a:solidFill>
            </a:endParaRPr>
          </a:p>
          <a:p>
            <a:pPr algn="l"/>
            <a:r>
              <a:rPr lang="fr-FR" i="0" strike="noStrike" dirty="0">
                <a:solidFill>
                  <a:schemeClr val="tx2"/>
                </a:solidFill>
                <a:effectLst/>
              </a:rPr>
              <a:t>On distingue globalement deux saisons :</a:t>
            </a:r>
          </a:p>
          <a:p>
            <a:pPr lvl="1"/>
            <a:r>
              <a:rPr lang="fr-FR" i="0" strike="noStrike" dirty="0">
                <a:solidFill>
                  <a:schemeClr val="tx2"/>
                </a:solidFill>
                <a:effectLst/>
              </a:rPr>
              <a:t>Une saison sèche : de décembre à avril</a:t>
            </a:r>
          </a:p>
          <a:p>
            <a:pPr lvl="1"/>
            <a:r>
              <a:rPr lang="fr-FR" i="0" strike="noStrike" dirty="0">
                <a:solidFill>
                  <a:schemeClr val="tx2"/>
                </a:solidFill>
                <a:effectLst/>
              </a:rPr>
              <a:t>Une saison des pluies (</a:t>
            </a:r>
            <a:r>
              <a:rPr lang="fr-FR" i="0" strike="noStrike" dirty="0">
                <a:solidFill>
                  <a:schemeClr val="tx2"/>
                </a:solidFill>
                <a:effectLst/>
                <a:hlinkClick r:id="rId3" tooltip="Mous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mousson</a:t>
            </a:r>
            <a:r>
              <a:rPr lang="fr-FR" i="0" strike="noStrike" dirty="0">
                <a:solidFill>
                  <a:schemeClr val="tx2"/>
                </a:solidFill>
                <a:effectLst/>
              </a:rPr>
              <a:t>) : de fin mai à novembre</a:t>
            </a:r>
          </a:p>
          <a:p>
            <a:pPr algn="l"/>
            <a:endParaRPr lang="fr-FR" i="0" strike="noStrike" dirty="0">
              <a:solidFill>
                <a:schemeClr val="accent4">
                  <a:lumMod val="75000"/>
                </a:schemeClr>
              </a:solidFill>
              <a:effectLst/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293EAA-9D1C-3249-B5E2-7990CCCEF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215" y="2513084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26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AFF3A0B-2F72-465D-6F47-D3F89B1A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9058195" cy="104890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La Thaïlande : Le climat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735F79FD-9A6A-2941-4324-9848570254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23298"/>
          <a:stretch/>
        </p:blipFill>
        <p:spPr>
          <a:xfrm>
            <a:off x="1233609" y="2400904"/>
            <a:ext cx="4532655" cy="358595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C7DCAA-83B2-C90D-E2BA-C7E0CF5E0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918" y="2321168"/>
            <a:ext cx="4567453" cy="382121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17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Les températures</a:t>
            </a:r>
          </a:p>
          <a:p>
            <a:pPr lvl="1"/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La température varie généralement de </a:t>
            </a:r>
            <a:r>
              <a:rPr lang="fr-FR" sz="17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19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° à </a:t>
            </a:r>
            <a:r>
              <a:rPr lang="fr-FR" sz="17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38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sz="1700" dirty="0">
                <a:solidFill>
                  <a:schemeClr val="tx2"/>
                </a:solidFill>
              </a:rPr>
              <a:t>°C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en moyenne ou entre </a:t>
            </a:r>
            <a:r>
              <a:rPr lang="fr-FR" sz="17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sz="1700" dirty="0">
                <a:solidFill>
                  <a:schemeClr val="tx2"/>
                </a:solidFill>
              </a:rPr>
              <a:t>°C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et 35 </a:t>
            </a:r>
            <a:r>
              <a:rPr lang="fr-FR" sz="1700" dirty="0">
                <a:solidFill>
                  <a:schemeClr val="tx2"/>
                </a:solidFill>
              </a:rPr>
              <a:t>°C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 en moyenne en fonction des différentes régions</a:t>
            </a:r>
          </a:p>
          <a:p>
            <a:r>
              <a:rPr lang="fr-FR" sz="1700" b="1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La mousson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, qui s’installe entre </a:t>
            </a:r>
            <a:r>
              <a:rPr lang="fr-FR" sz="1700" b="0" i="0" u="sng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mai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fr-FR" sz="1700" b="0" i="0" u="sng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juin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, annonce le début de la saison des pluies, qui dure jusqu’en </a:t>
            </a:r>
            <a:r>
              <a:rPr lang="fr-FR" sz="1700" b="0" i="0" u="sng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novembre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fr-FR" sz="1700" b="1" i="0" u="none" strike="noStrike" dirty="0">
                <a:solidFill>
                  <a:schemeClr val="tx2"/>
                </a:solidFill>
                <a:effectLst/>
                <a:latin typeface="Google Sans"/>
              </a:rPr>
              <a:t>La mousson 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Google Sans"/>
              </a:rPr>
              <a:t>est un phénomène de pluies extraordinairement intenses qui frappent les pays du </a:t>
            </a:r>
            <a:r>
              <a:rPr lang="fr-FR" sz="1700" i="0" u="sng" strike="noStrike" dirty="0">
                <a:solidFill>
                  <a:schemeClr val="tx2"/>
                </a:solidFill>
                <a:effectLst/>
                <a:latin typeface="Google Sans"/>
              </a:rPr>
              <a:t>Sud-Est asiatique </a:t>
            </a:r>
            <a:r>
              <a:rPr lang="fr-FR" sz="1700" b="0" i="0" u="none" strike="noStrike" dirty="0">
                <a:solidFill>
                  <a:schemeClr val="tx2"/>
                </a:solidFill>
                <a:effectLst/>
                <a:latin typeface="Google Sans"/>
              </a:rPr>
              <a:t>: Inde, Pakistan, Birmanie, Thaïlande, Indonésie, Philippines… Il se produit, tous les ans, à la même période de l'année,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700" b="0" i="0" u="none" strike="noStrike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endParaRPr lang="fr-FR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47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5B080C-8044-DBC6-470B-3880796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Géographie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DB5C76-6952-C88C-1D52-AF40F3A0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18" r="2" b="2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1553B7-4F42-C0DF-C2CF-7020B095F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 fontScale="92500"/>
          </a:bodyPr>
          <a:lstStyle/>
          <a:p>
            <a:pPr fontAlgn="base"/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Anciennement connue sous le nom de 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Siam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, la Thaïlande est située au cœur du </a:t>
            </a:r>
            <a:r>
              <a:rPr lang="fr-FR" sz="2200" u="sng" dirty="0">
                <a:solidFill>
                  <a:schemeClr val="accent4">
                    <a:lumMod val="75000"/>
                  </a:schemeClr>
                </a:solidFill>
              </a:rPr>
              <a:t>Sud-Est asiatique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fontAlgn="base"/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Elle est bordée au nord par le 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</a:rPr>
              <a:t>Laos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 et le </a:t>
            </a:r>
            <a:r>
              <a:rPr lang="fr-FR" sz="2200" u="sng" dirty="0">
                <a:solidFill>
                  <a:schemeClr val="accent4">
                    <a:lumMod val="75000"/>
                  </a:schemeClr>
                </a:solidFill>
              </a:rPr>
              <a:t>Myanmar (ex- Birmanie)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, le </a:t>
            </a:r>
            <a:r>
              <a:rPr lang="fr-FR" sz="2200" u="sng" dirty="0">
                <a:solidFill>
                  <a:schemeClr val="accent4">
                    <a:lumMod val="75000"/>
                  </a:schemeClr>
                </a:solidFill>
              </a:rPr>
              <a:t>Cambodge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 à l’est et la </a:t>
            </a:r>
            <a:r>
              <a:rPr lang="fr-FR" sz="2200" u="sng" dirty="0">
                <a:solidFill>
                  <a:schemeClr val="accent4">
                    <a:lumMod val="75000"/>
                  </a:schemeClr>
                </a:solidFill>
              </a:rPr>
              <a:t>Malaisie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 au sud.</a:t>
            </a:r>
          </a:p>
          <a:p>
            <a:pPr fontAlgn="base"/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La côte-est se baigne dans le Golfe de Thaïlande, la côte ouest dans la Mer d’Andaman.</a:t>
            </a:r>
          </a:p>
          <a:p>
            <a:pPr fontAlgn="base"/>
            <a:r>
              <a:rPr lang="fr-FR" sz="2200" dirty="0">
                <a:solidFill>
                  <a:schemeClr val="accent4">
                    <a:lumMod val="75000"/>
                  </a:schemeClr>
                </a:solidFill>
              </a:rPr>
              <a:t>La superficie de la Thaïlande est sensiblement équivalente à celle de la France : 514 000 km2.</a:t>
            </a:r>
          </a:p>
          <a:p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37EA0E-B4D2-CA7C-A8D7-D59DB569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17" r="2" b="11071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8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A7EA96-3722-FDB8-8B30-24D092F20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86" y="2006600"/>
            <a:ext cx="6490648" cy="4351338"/>
          </a:xfrm>
        </p:spPr>
        <p:txBody>
          <a:bodyPr>
            <a:normAutofit/>
          </a:bodyPr>
          <a:lstStyle/>
          <a:p>
            <a:pPr algn="l"/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L’écriture thaïe, comprend </a:t>
            </a:r>
            <a:r>
              <a:rPr lang="fr-FR" b="1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44 consonnes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</a:t>
            </a:r>
            <a:r>
              <a:rPr lang="fr-FR" sz="2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(mais seulement 21 sons distincts) 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et </a:t>
            </a:r>
            <a:r>
              <a:rPr lang="fr-FR" b="1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48 voyelles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ou combinaisons de voyelles </a:t>
            </a:r>
            <a:r>
              <a:rPr lang="fr-FR" sz="2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(32signes distincts). </a:t>
            </a:r>
          </a:p>
          <a:p>
            <a:pPr marL="0" indent="0" algn="l">
              <a:buNone/>
            </a:pP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Si l’apprentissage de l’alphabet ne présente pas de difficulté, le système d’écriture se révèle assez complexe.</a:t>
            </a:r>
          </a:p>
          <a:p>
            <a:pPr marL="0" indent="0">
              <a:buNone/>
            </a:pPr>
            <a:br>
              <a:rPr lang="fr-FR" dirty="0">
                <a:solidFill>
                  <a:schemeClr val="accent4">
                    <a:lumMod val="75000"/>
                  </a:schemeClr>
                </a:solidFill>
              </a:rPr>
            </a:b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5DC1A7F-8785-94C4-A7C3-D63B23A4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La Thaïlande : culture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45A849-12CC-0762-F219-BD5E06746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781" y="2382917"/>
            <a:ext cx="4603533" cy="264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0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352426F-F4C0-CC6C-1B0B-D0BFEDAB9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760" t="3414" r="5021" b="52812"/>
          <a:stretch/>
        </p:blipFill>
        <p:spPr>
          <a:xfrm>
            <a:off x="704849" y="2447924"/>
            <a:ext cx="5432126" cy="309562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6EC38F6-E2A9-0161-4B3E-73640897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La Thaïlande : culture</a:t>
            </a:r>
            <a:br>
              <a:rPr lang="fr-FR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Les Alphabets</a:t>
            </a:r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37BA8612-B30C-40DE-A73D-CCEDD8A2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76" t="52148" r="3637" b="3227"/>
          <a:stretch/>
        </p:blipFill>
        <p:spPr>
          <a:xfrm>
            <a:off x="6096000" y="2447924"/>
            <a:ext cx="5391151" cy="30956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CC6CDCB-1B89-E465-2268-42FDBFBC2962}"/>
              </a:ext>
            </a:extLst>
          </p:cNvPr>
          <p:cNvSpPr txBox="1"/>
          <p:nvPr/>
        </p:nvSpPr>
        <p:spPr>
          <a:xfrm>
            <a:off x="838200" y="1986259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Consonnes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03E3C2-4A12-3590-9860-8B10EAC8F38D}"/>
              </a:ext>
            </a:extLst>
          </p:cNvPr>
          <p:cNvSpPr txBox="1"/>
          <p:nvPr/>
        </p:nvSpPr>
        <p:spPr>
          <a:xfrm>
            <a:off x="6270326" y="1986259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Voyelles</a:t>
            </a:r>
          </a:p>
        </p:txBody>
      </p:sp>
    </p:spTree>
    <p:extLst>
      <p:ext uri="{BB962C8B-B14F-4D97-AF65-F5344CB8AC3E}">
        <p14:creationId xmlns:p14="http://schemas.microsoft.com/office/powerpoint/2010/main" val="3027591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048AA6-4E6F-E01C-00C2-A9B32FA5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Quelques mots en thaïlandais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BEDAA-658B-1CF7-ABB0-D13F190C3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Pangea"/>
              </a:rPr>
              <a:t>B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onjour: </a:t>
            </a:r>
            <a:r>
              <a:rPr lang="fr-FR" b="0" i="1" u="none" strike="noStrike" dirty="0" err="1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sà·wàt·di</a:t>
            </a:r>
            <a:r>
              <a:rPr lang="fr-FR" b="0" i="1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 (</a:t>
            </a:r>
            <a:r>
              <a:rPr lang="fr-FR" b="0" i="1" u="none" strike="noStrike" dirty="0" err="1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khráp</a:t>
            </a:r>
            <a:r>
              <a:rPr lang="fr-FR" b="0" i="1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/</a:t>
            </a:r>
            <a:r>
              <a:rPr lang="fr-FR" b="0" i="1" u="none" strike="noStrike" dirty="0" err="1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khâ</a:t>
            </a:r>
            <a:r>
              <a:rPr lang="fr-FR" b="0" i="1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)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</a:t>
            </a:r>
            <a:b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</a:b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Pangea"/>
              </a:rPr>
              <a:t>C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omment allez-vous?: </a:t>
            </a:r>
            <a:r>
              <a:rPr lang="fr-FR" b="0" i="1" u="none" strike="noStrike" dirty="0" err="1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sa·bai</a:t>
            </a:r>
            <a:r>
              <a:rPr lang="fr-FR" b="0" i="1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 di </a:t>
            </a:r>
            <a:r>
              <a:rPr lang="fr-FR" b="0" i="1" u="none" strike="noStrike" dirty="0" err="1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mǎi</a:t>
            </a:r>
            <a:r>
              <a:rPr lang="fr-FR" b="0" i="1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 ?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</a:t>
            </a:r>
            <a:b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</a:b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Pangea"/>
              </a:rPr>
              <a:t>J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e vais bien: </a:t>
            </a:r>
            <a:r>
              <a:rPr lang="fr-FR" b="0" i="1" u="none" strike="noStrike" dirty="0" err="1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sa·bai</a:t>
            </a:r>
            <a:r>
              <a:rPr lang="fr-FR" b="0" i="1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 di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</a:t>
            </a:r>
            <a:b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</a:b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Pangea"/>
              </a:rPr>
              <a:t>M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erci: </a:t>
            </a:r>
            <a:r>
              <a:rPr lang="fr-FR" b="0" i="1" u="none" strike="noStrike" dirty="0" err="1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kòrp</a:t>
            </a:r>
            <a:r>
              <a:rPr lang="fr-FR" b="0" i="1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 </a:t>
            </a:r>
            <a:r>
              <a:rPr lang="fr-FR" b="0" i="1" u="none" strike="noStrike" dirty="0" err="1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kun</a:t>
            </a: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</a:t>
            </a:r>
            <a:b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</a:br>
            <a:r>
              <a:rPr lang="fr-FR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Pangea"/>
              </a:rPr>
              <a:t> </a:t>
            </a:r>
          </a:p>
          <a:p>
            <a:pPr marL="0" indent="0">
              <a:buNone/>
            </a:pP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0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0F7118-CF19-1559-E1A8-711574F55814}"/>
              </a:ext>
            </a:extLst>
          </p:cNvPr>
          <p:cNvSpPr txBox="1">
            <a:spLocks/>
          </p:cNvSpPr>
          <p:nvPr/>
        </p:nvSpPr>
        <p:spPr>
          <a:xfrm>
            <a:off x="645064" y="525982"/>
            <a:ext cx="4282983" cy="12003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/>
              <a:t>La </a:t>
            </a:r>
            <a:r>
              <a:rPr lang="en-US" sz="3500" dirty="0" err="1"/>
              <a:t>Thaïlande</a:t>
            </a:r>
            <a:r>
              <a:rPr lang="en-US" sz="3500" dirty="0"/>
              <a:t> : culture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87DD1E-3109-2EC6-FCED-0FDF99CC0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La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gastronomie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fait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partie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des points forts de la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Thaïlande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. </a:t>
            </a:r>
          </a:p>
          <a:p>
            <a:pPr marL="0"/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Le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riz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occupe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une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telle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place dans </a:t>
            </a:r>
            <a:r>
              <a:rPr lang="en-US" sz="1500" b="0" i="0" strike="noStrike" dirty="0">
                <a:solidFill>
                  <a:schemeClr val="tx2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culture </a:t>
            </a:r>
            <a:r>
              <a:rPr lang="en-US" sz="1500" b="0" i="0" strike="noStrike" dirty="0" err="1">
                <a:solidFill>
                  <a:schemeClr val="tx2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gastronomique</a:t>
            </a:r>
            <a:r>
              <a:rPr lang="en-US" sz="1500" b="0" i="0" strike="noStrike" dirty="0">
                <a:solidFill>
                  <a:schemeClr val="tx2"/>
                </a:solidFill>
                <a:effectLst/>
              </a:rPr>
              <a:t> 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locale que “manger” se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dit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“</a:t>
            </a:r>
            <a:r>
              <a:rPr lang="en-US" sz="1500" b="0" i="1" u="none" strike="noStrike" dirty="0">
                <a:solidFill>
                  <a:schemeClr val="tx2"/>
                </a:solidFill>
                <a:effectLst/>
              </a:rPr>
              <a:t>gin </a:t>
            </a:r>
            <a:r>
              <a:rPr lang="en-US" sz="1500" b="0" i="1" u="none" strike="noStrike" dirty="0" err="1">
                <a:solidFill>
                  <a:schemeClr val="tx2"/>
                </a:solidFill>
                <a:effectLst/>
              </a:rPr>
              <a:t>kôw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”,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ce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qui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signifie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littéralement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 </a:t>
            </a:r>
            <a:r>
              <a:rPr lang="en-US" sz="1500" b="1" i="0" u="none" strike="noStrike" dirty="0">
                <a:solidFill>
                  <a:schemeClr val="tx2"/>
                </a:solidFill>
                <a:effectLst/>
              </a:rPr>
              <a:t>“manger du </a:t>
            </a:r>
            <a:r>
              <a:rPr lang="en-US" sz="1500" b="1" i="0" u="none" strike="noStrike" dirty="0" err="1">
                <a:solidFill>
                  <a:schemeClr val="tx2"/>
                </a:solidFill>
                <a:effectLst/>
              </a:rPr>
              <a:t>riz</a:t>
            </a:r>
            <a:r>
              <a:rPr lang="en-US" sz="1500" b="1" i="0" u="none" strike="noStrike" dirty="0">
                <a:solidFill>
                  <a:schemeClr val="tx2"/>
                </a:solidFill>
                <a:effectLst/>
              </a:rPr>
              <a:t>”.</a:t>
            </a:r>
          </a:p>
          <a:p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Les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nouilles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ont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été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empruntées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à la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gastronomie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chinoise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. </a:t>
            </a:r>
          </a:p>
          <a:p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La </a:t>
            </a:r>
            <a:r>
              <a:rPr lang="en-US" sz="1500" b="1" i="0" u="none" strike="noStrike" dirty="0">
                <a:solidFill>
                  <a:schemeClr val="tx2"/>
                </a:solidFill>
                <a:effectLst/>
              </a:rPr>
              <a:t>sauce de </a:t>
            </a:r>
            <a:r>
              <a:rPr lang="en-US" sz="1500" b="1" i="0" u="none" strike="noStrike" dirty="0" err="1">
                <a:solidFill>
                  <a:schemeClr val="tx2"/>
                </a:solidFill>
                <a:effectLst/>
              </a:rPr>
              <a:t>poisson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,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appelée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 </a:t>
            </a:r>
            <a:r>
              <a:rPr lang="en-US" sz="1500" b="0" i="1" u="none" strike="noStrike" dirty="0" err="1">
                <a:solidFill>
                  <a:schemeClr val="tx2"/>
                </a:solidFill>
                <a:effectLst/>
              </a:rPr>
              <a:t>nám</a:t>
            </a:r>
            <a:r>
              <a:rPr lang="en-US" sz="1500" b="0" i="1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1" u="none" strike="noStrike" dirty="0" err="1">
                <a:solidFill>
                  <a:schemeClr val="tx2"/>
                </a:solidFill>
                <a:effectLst/>
              </a:rPr>
              <a:t>plah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 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en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thaï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,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s’impose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comme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un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ingrédient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incontournable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dans la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plupart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des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recettes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thaïlandaises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.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Toutes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les cuisines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régionales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sont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très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relevées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,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celle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du Sud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étant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 la plus </a:t>
            </a:r>
            <a:r>
              <a:rPr lang="en-US" sz="1500" b="0" i="0" u="none" strike="noStrike" dirty="0" err="1">
                <a:solidFill>
                  <a:schemeClr val="tx2"/>
                </a:solidFill>
                <a:effectLst/>
              </a:rPr>
              <a:t>épicée</a:t>
            </a:r>
            <a:r>
              <a:rPr lang="en-US" sz="1500" b="0" i="0" u="none" strike="noStrike" dirty="0">
                <a:solidFill>
                  <a:schemeClr val="tx2"/>
                </a:solidFill>
                <a:effectLst/>
              </a:rPr>
              <a:t>.</a:t>
            </a:r>
          </a:p>
          <a:p>
            <a:endParaRPr lang="en-US" sz="15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26EE46-7074-7DD3-3F71-D42C551D2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738" y="1166884"/>
            <a:ext cx="5628018" cy="42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843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2">
      <a:dk1>
        <a:srgbClr val="D3D3D3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15144</TotalTime>
  <Words>1119</Words>
  <Application>Microsoft Office PowerPoint</Application>
  <PresentationFormat>Grand écran</PresentationFormat>
  <Paragraphs>120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Google Sans</vt:lpstr>
      <vt:lpstr>Pangea</vt:lpstr>
      <vt:lpstr>-webkit-standard</vt:lpstr>
      <vt:lpstr>Thème Office</vt:lpstr>
      <vt:lpstr>Exposé de Charlotte et Louise</vt:lpstr>
      <vt:lpstr>Plan de la présentation  </vt:lpstr>
      <vt:lpstr>La Thaïlande : Le climat </vt:lpstr>
      <vt:lpstr>La Thaïlande : Le climat </vt:lpstr>
      <vt:lpstr>Géographie</vt:lpstr>
      <vt:lpstr>La Thaïlande : culture</vt:lpstr>
      <vt:lpstr>La Thaïlande : culture Les Alphabets</vt:lpstr>
      <vt:lpstr>Quelques mots en thaïlandais</vt:lpstr>
      <vt:lpstr>Présentation PowerPoint</vt:lpstr>
      <vt:lpstr>Merci pour votre attention</vt:lpstr>
      <vt:lpstr>Les chats </vt:lpstr>
      <vt:lpstr>Les chats : généralités </vt:lpstr>
      <vt:lpstr>Les chats : l’anatomie </vt:lpstr>
      <vt:lpstr>Les chats : les performances </vt:lpstr>
      <vt:lpstr>Les chats : le chat persan </vt:lpstr>
      <vt:lpstr>Les chats : le chat persan </vt:lpstr>
      <vt:lpstr>Les chats : le chat persan </vt:lpstr>
      <vt:lpstr>Les chats : le chat persan </vt:lpstr>
      <vt:lpstr>Les chats : le chat persan </vt:lpstr>
      <vt:lpstr>Les chats : le chat persan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Exposé de Charlotte et Louise</dc:title>
  <dc:creator>sabrina Kepka</dc:creator>
  <cp:lastModifiedBy>Vincent Brosseau</cp:lastModifiedBy>
  <cp:revision>10</cp:revision>
  <dcterms:created xsi:type="dcterms:W3CDTF">2025-04-09T07:50:58Z</dcterms:created>
  <dcterms:modified xsi:type="dcterms:W3CDTF">2025-05-21T15:09:26Z</dcterms:modified>
</cp:coreProperties>
</file>